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9" r:id="rId4"/>
    <p:sldId id="260" r:id="rId5"/>
    <p:sldId id="282" r:id="rId6"/>
    <p:sldId id="286" r:id="rId7"/>
    <p:sldId id="283" r:id="rId8"/>
    <p:sldId id="264" r:id="rId9"/>
    <p:sldId id="265" r:id="rId10"/>
    <p:sldId id="268" r:id="rId11"/>
    <p:sldId id="269" r:id="rId12"/>
    <p:sldId id="285" r:id="rId13"/>
    <p:sldId id="271" r:id="rId14"/>
    <p:sldId id="272" r:id="rId15"/>
    <p:sldId id="280" r:id="rId16"/>
    <p:sldId id="273" r:id="rId17"/>
    <p:sldId id="274" r:id="rId18"/>
    <p:sldId id="275" r:id="rId19"/>
    <p:sldId id="284" r:id="rId20"/>
    <p:sldId id="276" r:id="rId21"/>
    <p:sldId id="277" r:id="rId22"/>
    <p:sldId id="279" r:id="rId23"/>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 lastIdx="5" clrIdx="0"/>
  <p:cmAuthor id="1" name="efecto_note" initials="e" lastIdx="2" clrIdx="1"/>
  <p:cmAuthor id="2" name="ciencias" initials="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5B491"/>
    <a:srgbClr val="34A6A1"/>
    <a:srgbClr val="ECA902"/>
    <a:srgbClr val="F7B047"/>
    <a:srgbClr val="4194A5"/>
    <a:srgbClr val="39818F"/>
    <a:srgbClr val="47A1B3"/>
    <a:srgbClr val="3490A6"/>
    <a:srgbClr val="F6842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0432" autoAdjust="0"/>
    <p:restoredTop sz="94624" autoAdjust="0"/>
  </p:normalViewPr>
  <p:slideViewPr>
    <p:cSldViewPr>
      <p:cViewPr varScale="1">
        <p:scale>
          <a:sx n="68" d="100"/>
          <a:sy n="68" d="100"/>
        </p:scale>
        <p:origin x="-102" y="-1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A2788-BBBE-44B2-91B3-E209FBF96357}" type="datetimeFigureOut">
              <a:rPr lang="es-CL" smtClean="0"/>
              <a:pPr/>
              <a:t>30-03-2014</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3932D-628D-4212-AD45-A4960B46BB22}" type="slidenum">
              <a:rPr lang="es-CL" smtClean="0"/>
              <a:pPr/>
              <a:t>‹#›</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053932D-628D-4212-AD45-A4960B46BB22}" type="slidenum">
              <a:rPr lang="es-CL" smtClean="0"/>
              <a:pPr/>
              <a:t>19</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BB1AF5C2-9DEB-48FC-9E53-A82C83C46AC7}" type="datetimeFigureOut">
              <a:rPr lang="es-CL"/>
              <a:pPr>
                <a:defRPr/>
              </a:pPr>
              <a:t>30-03-2014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F2F89CA1-1F02-4EFA-B038-F8632FDCFA0A}" type="slidenum">
              <a:rPr lang="es-CL"/>
              <a:pPr>
                <a:defRPr/>
              </a:pPr>
              <a:t>‹#›</a:t>
            </a:fld>
            <a:endParaRPr lang="es-C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3753A516-A506-4F3F-950A-95D23FC45BBE}" type="datetimeFigureOut">
              <a:rPr lang="es-CL"/>
              <a:pPr>
                <a:defRPr/>
              </a:pPr>
              <a:t>30-03-2014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E3CF9E61-68BD-4C38-9174-8CF86CF5AD78}" type="slidenum">
              <a:rPr lang="es-CL"/>
              <a:pPr>
                <a:defRPr/>
              </a:pPr>
              <a:t>‹#›</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AC60BB4-D511-4726-9327-226DD4A9660A}" type="datetimeFigureOut">
              <a:rPr lang="es-CL"/>
              <a:pPr>
                <a:defRPr/>
              </a:pPr>
              <a:t>30-03-2014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63B5EF30-AC3E-460B-A382-DA2F32286EDF}" type="slidenum">
              <a:rPr lang="es-CL"/>
              <a:pPr>
                <a:defRPr/>
              </a:pPr>
              <a:t>‹#›</a:t>
            </a:fld>
            <a:endParaRPr lang="es-C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F2C0B172-BA4C-40E0-B9B8-78A352B98980}" type="datetimeFigureOut">
              <a:rPr lang="es-CL"/>
              <a:pPr>
                <a:defRPr/>
              </a:pPr>
              <a:t>30-03-2014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26709FF4-4A49-49BC-9BE4-747846384E2A}" type="slidenum">
              <a:rPr lang="es-CL"/>
              <a:pPr>
                <a:defRPr/>
              </a:pPr>
              <a:t>‹#›</a:t>
            </a:fld>
            <a:endParaRPr lang="es-C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03DF066-01B2-4688-8661-609A1246D76F}" type="datetimeFigureOut">
              <a:rPr lang="es-CL"/>
              <a:pPr>
                <a:defRPr/>
              </a:pPr>
              <a:t>30-03-2014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04BF8010-AC11-46DC-901C-0487F66FDEE8}" type="slidenum">
              <a:rPr lang="es-CL"/>
              <a:pPr>
                <a:defRPr/>
              </a:pPr>
              <a:t>‹#›</a:t>
            </a:fld>
            <a:endParaRPr lang="es-C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16F9C1A5-D804-48F8-B8C7-993EB5996814}" type="datetimeFigureOut">
              <a:rPr lang="es-CL"/>
              <a:pPr>
                <a:defRPr/>
              </a:pPr>
              <a:t>30-03-2014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453EF78F-0537-460B-B427-44B03737C8E5}" type="slidenum">
              <a:rPr lang="es-CL"/>
              <a:pPr>
                <a:defRPr/>
              </a:pPr>
              <a:t>‹#›</a:t>
            </a:fld>
            <a:endParaRPr lang="es-C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6CDFCE56-91B5-428B-AF6F-D6F2F9BDDD92}" type="datetimeFigureOut">
              <a:rPr lang="es-CL"/>
              <a:pPr>
                <a:defRPr/>
              </a:pPr>
              <a:t>30-03-2014</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dirty="0"/>
          </a:p>
        </p:txBody>
      </p:sp>
      <p:sp>
        <p:nvSpPr>
          <p:cNvPr id="9" name="5 Marcador de número de diapositiva"/>
          <p:cNvSpPr>
            <a:spLocks noGrp="1"/>
          </p:cNvSpPr>
          <p:nvPr>
            <p:ph type="sldNum" sz="quarter" idx="12"/>
          </p:nvPr>
        </p:nvSpPr>
        <p:spPr/>
        <p:txBody>
          <a:bodyPr/>
          <a:lstStyle>
            <a:lvl1pPr>
              <a:defRPr/>
            </a:lvl1pPr>
          </a:lstStyle>
          <a:p>
            <a:pPr>
              <a:defRPr/>
            </a:pPr>
            <a:fld id="{509C898C-A80C-47A5-A1F5-9CB0102B58AD}" type="slidenum">
              <a:rPr lang="es-CL"/>
              <a:pPr>
                <a:defRPr/>
              </a:pPr>
              <a:t>‹#›</a:t>
            </a:fld>
            <a:endParaRPr lang="es-C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7EA9F492-3A87-49D1-85EA-E7C4038B427B}" type="datetimeFigureOut">
              <a:rPr lang="es-CL"/>
              <a:pPr>
                <a:defRPr/>
              </a:pPr>
              <a:t>30-03-2014</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dirty="0"/>
          </a:p>
        </p:txBody>
      </p:sp>
      <p:sp>
        <p:nvSpPr>
          <p:cNvPr id="5" name="5 Marcador de número de diapositiva"/>
          <p:cNvSpPr>
            <a:spLocks noGrp="1"/>
          </p:cNvSpPr>
          <p:nvPr>
            <p:ph type="sldNum" sz="quarter" idx="12"/>
          </p:nvPr>
        </p:nvSpPr>
        <p:spPr/>
        <p:txBody>
          <a:bodyPr/>
          <a:lstStyle>
            <a:lvl1pPr>
              <a:defRPr/>
            </a:lvl1pPr>
          </a:lstStyle>
          <a:p>
            <a:pPr>
              <a:defRPr/>
            </a:pPr>
            <a:fld id="{93F5460F-C8AF-4D3C-8EB5-BCBC35389884}" type="slidenum">
              <a:rPr lang="es-CL"/>
              <a:pPr>
                <a:defRPr/>
              </a:pPr>
              <a:t>‹#›</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D786C8D-30BE-4FDD-8D5F-AC0035AFB1D3}" type="datetimeFigureOut">
              <a:rPr lang="es-CL"/>
              <a:pPr>
                <a:defRPr/>
              </a:pPr>
              <a:t>30-03-2014</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dirty="0"/>
          </a:p>
        </p:txBody>
      </p:sp>
      <p:sp>
        <p:nvSpPr>
          <p:cNvPr id="4" name="5 Marcador de número de diapositiva"/>
          <p:cNvSpPr>
            <a:spLocks noGrp="1"/>
          </p:cNvSpPr>
          <p:nvPr>
            <p:ph type="sldNum" sz="quarter" idx="12"/>
          </p:nvPr>
        </p:nvSpPr>
        <p:spPr/>
        <p:txBody>
          <a:bodyPr/>
          <a:lstStyle>
            <a:lvl1pPr>
              <a:defRPr/>
            </a:lvl1pPr>
          </a:lstStyle>
          <a:p>
            <a:pPr>
              <a:defRPr/>
            </a:pPr>
            <a:fld id="{D37B4994-AE72-40B7-97E2-33A3D685366B}" type="slidenum">
              <a:rPr lang="es-CL"/>
              <a:pPr>
                <a:defRPr/>
              </a:pPr>
              <a:t>‹#›</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D9F80E4-2593-4C9F-B1B7-BC3C5A62D1FF}" type="datetimeFigureOut">
              <a:rPr lang="es-CL"/>
              <a:pPr>
                <a:defRPr/>
              </a:pPr>
              <a:t>30-03-2014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5CAF087C-2AC4-4953-AEC4-49D6046637AF}" type="slidenum">
              <a:rPr lang="es-CL"/>
              <a:pPr>
                <a:defRPr/>
              </a:pPr>
              <a:t>‹#›</a:t>
            </a:fld>
            <a:endParaRPr lang="es-C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00C6840-7B41-447C-8C3E-4851FD26BC9F}" type="datetimeFigureOut">
              <a:rPr lang="es-CL"/>
              <a:pPr>
                <a:defRPr/>
              </a:pPr>
              <a:t>30-03-2014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01F3FFD1-CE60-40DF-A244-1849E07740F1}" type="slidenum">
              <a:rPr lang="es-CL"/>
              <a:pPr>
                <a:defRPr/>
              </a:pPr>
              <a:t>‹#›</a:t>
            </a:fld>
            <a:endParaRPr lang="es-C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49AF816-097B-4888-AC79-7F958539AD37}" type="datetimeFigureOut">
              <a:rPr lang="es-CL"/>
              <a:pPr>
                <a:defRPr/>
              </a:pPr>
              <a:t>30-03-2014</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FF72E82-1D99-4CC8-B903-D9B466BC5CFC}" type="slidenum">
              <a:rPr lang="es-CL"/>
              <a:pPr>
                <a:defRPr/>
              </a:pPr>
              <a:t>‹#›</a:t>
            </a:fld>
            <a:endParaRPr lang="es-C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3314" name="6 Imagen" descr="Imagen2.jpg"/>
          <p:cNvPicPr>
            <a:picLocks noChangeAspect="1"/>
          </p:cNvPicPr>
          <p:nvPr/>
        </p:nvPicPr>
        <p:blipFill>
          <a:blip r:embed="rId3" cstate="print"/>
          <a:srcRect/>
          <a:stretch>
            <a:fillRect/>
          </a:stretch>
        </p:blipFill>
        <p:spPr bwMode="auto">
          <a:xfrm>
            <a:off x="32" y="-24"/>
            <a:ext cx="9144000" cy="6845300"/>
          </a:xfrm>
          <a:prstGeom prst="rect">
            <a:avLst/>
          </a:prstGeom>
          <a:noFill/>
          <a:ln w="9525">
            <a:noFill/>
            <a:miter lim="800000"/>
            <a:headEnd/>
            <a:tailEnd/>
          </a:ln>
        </p:spPr>
      </p:pic>
      <p:sp>
        <p:nvSpPr>
          <p:cNvPr id="13316" name="2 Subtítulo"/>
          <p:cNvSpPr txBox="1">
            <a:spLocks/>
          </p:cNvSpPr>
          <p:nvPr/>
        </p:nvSpPr>
        <p:spPr bwMode="auto">
          <a:xfrm>
            <a:off x="4751388" y="1773238"/>
            <a:ext cx="4213100" cy="288131"/>
          </a:xfrm>
          <a:prstGeom prst="rect">
            <a:avLst/>
          </a:prstGeom>
          <a:noFill/>
          <a:ln w="9525">
            <a:noFill/>
            <a:miter lim="800000"/>
            <a:headEnd/>
            <a:tailEnd/>
          </a:ln>
        </p:spPr>
        <p:txBody>
          <a:bodyPr/>
          <a:lstStyle/>
          <a:p>
            <a:pPr marL="342900" indent="-342900">
              <a:lnSpc>
                <a:spcPct val="90000"/>
              </a:lnSpc>
              <a:spcBef>
                <a:spcPct val="20000"/>
              </a:spcBef>
            </a:pPr>
            <a:r>
              <a:rPr lang="es-MX" sz="2000" b="1" dirty="0">
                <a:solidFill>
                  <a:schemeClr val="bg1"/>
                </a:solidFill>
                <a:latin typeface="Calibri" pitchFamily="34" charset="0"/>
              </a:rPr>
              <a:t>Do </a:t>
            </a:r>
            <a:r>
              <a:rPr lang="es-MX" sz="2000" b="1" dirty="0" err="1">
                <a:solidFill>
                  <a:schemeClr val="bg1"/>
                </a:solidFill>
                <a:latin typeface="Calibri" pitchFamily="34" charset="0"/>
              </a:rPr>
              <a:t>seeds</a:t>
            </a:r>
            <a:r>
              <a:rPr lang="es-MX" sz="2000" b="1" dirty="0">
                <a:solidFill>
                  <a:schemeClr val="bg1"/>
                </a:solidFill>
                <a:latin typeface="Calibri" pitchFamily="34" charset="0"/>
              </a:rPr>
              <a:t> </a:t>
            </a:r>
            <a:r>
              <a:rPr lang="es-MX" sz="2000" b="1" dirty="0" err="1" smtClean="0">
                <a:solidFill>
                  <a:schemeClr val="bg1"/>
                </a:solidFill>
                <a:latin typeface="Calibri" pitchFamily="34" charset="0"/>
              </a:rPr>
              <a:t>metabolize</a:t>
            </a:r>
            <a:r>
              <a:rPr lang="es-MX" sz="2000" b="1" dirty="0" smtClean="0">
                <a:solidFill>
                  <a:schemeClr val="bg1"/>
                </a:solidFill>
                <a:latin typeface="Calibri" pitchFamily="34" charset="0"/>
              </a:rPr>
              <a:t>?</a:t>
            </a:r>
            <a:endParaRPr lang="es-ES_tradnl" sz="2000" baseline="30000" dirty="0">
              <a:solidFill>
                <a:schemeClr val="bg1"/>
              </a:solidFill>
              <a:latin typeface="Frutiger 55 Roman"/>
            </a:endParaRPr>
          </a:p>
        </p:txBody>
      </p:sp>
      <p:sp>
        <p:nvSpPr>
          <p:cNvPr id="13317" name="10 CuadroTexto"/>
          <p:cNvSpPr txBox="1">
            <a:spLocks noChangeArrowheads="1"/>
          </p:cNvSpPr>
          <p:nvPr/>
        </p:nvSpPr>
        <p:spPr bwMode="auto">
          <a:xfrm>
            <a:off x="4751388" y="2133600"/>
            <a:ext cx="4176588" cy="461665"/>
          </a:xfrm>
          <a:prstGeom prst="rect">
            <a:avLst/>
          </a:prstGeom>
          <a:noFill/>
          <a:ln w="9525">
            <a:noFill/>
            <a:miter lim="800000"/>
            <a:headEnd/>
            <a:tailEnd/>
          </a:ln>
        </p:spPr>
        <p:txBody>
          <a:bodyPr wrap="square">
            <a:spAutoFit/>
          </a:bodyPr>
          <a:lstStyle/>
          <a:p>
            <a:r>
              <a:rPr lang="en-US" sz="1200" dirty="0" smtClean="0">
                <a:solidFill>
                  <a:srgbClr val="ECA902"/>
                </a:solidFill>
                <a:latin typeface="+mj-lt"/>
              </a:rPr>
              <a:t>Measuring carbon dioxide production in seeds, before and during germination.</a:t>
            </a:r>
            <a:endParaRPr lang="es-CL" sz="1200" dirty="0">
              <a:solidFill>
                <a:srgbClr val="ECA902"/>
              </a:solidFill>
              <a:latin typeface="+mj-lt"/>
            </a:endParaRPr>
          </a:p>
        </p:txBody>
      </p:sp>
      <p:pic>
        <p:nvPicPr>
          <p:cNvPr id="1026" name="Picture 2" descr="C:\Users\Efecto13\Desktop\CLASES TRADUCCION\Clases Globisens\Icono-CO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35896" y="5212143"/>
            <a:ext cx="1512168" cy="107587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8914" name="6 CuadroTexto"/>
          <p:cNvSpPr txBox="1">
            <a:spLocks noChangeArrowheads="1"/>
          </p:cNvSpPr>
          <p:nvPr/>
        </p:nvSpPr>
        <p:spPr bwMode="auto">
          <a:xfrm>
            <a:off x="1258887" y="2503488"/>
            <a:ext cx="3169097" cy="2862322"/>
          </a:xfrm>
          <a:prstGeom prst="rect">
            <a:avLst/>
          </a:prstGeom>
          <a:noFill/>
          <a:ln w="9525">
            <a:noFill/>
            <a:miter lim="800000"/>
            <a:headEnd/>
            <a:tailEnd/>
          </a:ln>
        </p:spPr>
        <p:txBody>
          <a:bodyPr wrap="square">
            <a:spAutoFit/>
          </a:bodyPr>
          <a:lstStyle/>
          <a:p>
            <a:r>
              <a:rPr lang="es-ES" dirty="0" smtClean="0">
                <a:latin typeface="+mj-lt"/>
              </a:rPr>
              <a:t>A </a:t>
            </a:r>
            <a:r>
              <a:rPr lang="es-ES" dirty="0" err="1" smtClean="0">
                <a:latin typeface="+mj-lt"/>
              </a:rPr>
              <a:t>plastic</a:t>
            </a:r>
            <a:r>
              <a:rPr lang="es-ES" dirty="0" smtClean="0">
                <a:latin typeface="+mj-lt"/>
              </a:rPr>
              <a:t> </a:t>
            </a:r>
            <a:r>
              <a:rPr lang="es-ES" dirty="0" err="1" smtClean="0">
                <a:latin typeface="+mj-lt"/>
              </a:rPr>
              <a:t>container</a:t>
            </a:r>
            <a:r>
              <a:rPr lang="es-ES" dirty="0" smtClean="0">
                <a:latin typeface="+mj-lt"/>
              </a:rPr>
              <a:t> </a:t>
            </a:r>
            <a:r>
              <a:rPr lang="es-ES" dirty="0" err="1" smtClean="0">
                <a:latin typeface="+mj-lt"/>
              </a:rPr>
              <a:t>with</a:t>
            </a:r>
            <a:r>
              <a:rPr lang="es-ES" dirty="0" smtClean="0">
                <a:latin typeface="+mj-lt"/>
              </a:rPr>
              <a:t> a lid</a:t>
            </a:r>
            <a:endParaRPr lang="es-CL" dirty="0">
              <a:latin typeface="+mj-lt"/>
            </a:endParaRPr>
          </a:p>
          <a:p>
            <a:pPr>
              <a:lnSpc>
                <a:spcPct val="150000"/>
              </a:lnSpc>
            </a:pPr>
            <a:r>
              <a:rPr lang="es-CL" dirty="0" smtClean="0">
                <a:latin typeface="+mj-lt"/>
              </a:rPr>
              <a:t>USB cable</a:t>
            </a:r>
          </a:p>
          <a:p>
            <a:pPr>
              <a:lnSpc>
                <a:spcPct val="150000"/>
              </a:lnSpc>
            </a:pPr>
            <a:r>
              <a:rPr lang="es-MX" dirty="0" err="1" smtClean="0">
                <a:latin typeface="+mj-lt"/>
              </a:rPr>
              <a:t>Carbon</a:t>
            </a:r>
            <a:r>
              <a:rPr lang="es-MX" dirty="0" smtClean="0">
                <a:latin typeface="+mj-lt"/>
              </a:rPr>
              <a:t> </a:t>
            </a:r>
            <a:r>
              <a:rPr lang="es-MX" dirty="0" err="1" smtClean="0">
                <a:latin typeface="+mj-lt"/>
              </a:rPr>
              <a:t>dioxide</a:t>
            </a:r>
            <a:r>
              <a:rPr lang="es-MX" dirty="0" smtClean="0">
                <a:latin typeface="+mj-lt"/>
              </a:rPr>
              <a:t> sensor</a:t>
            </a:r>
            <a:endParaRPr lang="es-CL" dirty="0" smtClean="0">
              <a:latin typeface="+mj-lt"/>
            </a:endParaRPr>
          </a:p>
          <a:p>
            <a:pPr>
              <a:lnSpc>
                <a:spcPct val="150000"/>
              </a:lnSpc>
            </a:pPr>
            <a:r>
              <a:rPr lang="es-MX" dirty="0" smtClean="0">
                <a:latin typeface="+mj-lt"/>
              </a:rPr>
              <a:t>30 </a:t>
            </a:r>
            <a:r>
              <a:rPr lang="es-MX" dirty="0" err="1" smtClean="0">
                <a:latin typeface="+mj-lt"/>
              </a:rPr>
              <a:t>germinated</a:t>
            </a:r>
            <a:r>
              <a:rPr lang="es-MX" dirty="0" smtClean="0">
                <a:latin typeface="+mj-lt"/>
              </a:rPr>
              <a:t> </a:t>
            </a:r>
            <a:r>
              <a:rPr lang="es-MX" dirty="0" err="1" smtClean="0">
                <a:latin typeface="+mj-lt"/>
              </a:rPr>
              <a:t>bean</a:t>
            </a:r>
            <a:r>
              <a:rPr lang="es-MX" dirty="0" smtClean="0">
                <a:latin typeface="+mj-lt"/>
              </a:rPr>
              <a:t> </a:t>
            </a:r>
            <a:r>
              <a:rPr lang="es-MX" dirty="0" err="1" smtClean="0">
                <a:latin typeface="+mj-lt"/>
              </a:rPr>
              <a:t>seeds</a:t>
            </a:r>
            <a:endParaRPr lang="es-MX" dirty="0" smtClean="0">
              <a:latin typeface="+mj-lt"/>
            </a:endParaRPr>
          </a:p>
          <a:p>
            <a:pPr>
              <a:lnSpc>
                <a:spcPct val="150000"/>
              </a:lnSpc>
            </a:pPr>
            <a:r>
              <a:rPr lang="es-MX" dirty="0" smtClean="0">
                <a:latin typeface="+mj-lt"/>
              </a:rPr>
              <a:t>30 non-</a:t>
            </a:r>
            <a:r>
              <a:rPr lang="es-MX" dirty="0" err="1" smtClean="0">
                <a:latin typeface="+mj-lt"/>
              </a:rPr>
              <a:t>germinated</a:t>
            </a:r>
            <a:r>
              <a:rPr lang="es-MX" dirty="0" smtClean="0">
                <a:latin typeface="+mj-lt"/>
              </a:rPr>
              <a:t> </a:t>
            </a:r>
            <a:r>
              <a:rPr lang="es-MX" dirty="0" err="1" smtClean="0">
                <a:latin typeface="+mj-lt"/>
              </a:rPr>
              <a:t>bean</a:t>
            </a:r>
            <a:r>
              <a:rPr lang="es-MX" dirty="0" smtClean="0">
                <a:latin typeface="+mj-lt"/>
              </a:rPr>
              <a:t> </a:t>
            </a:r>
            <a:r>
              <a:rPr lang="es-MX" dirty="0" err="1" smtClean="0">
                <a:latin typeface="+mj-lt"/>
              </a:rPr>
              <a:t>seeds</a:t>
            </a:r>
            <a:endParaRPr lang="es-MX" dirty="0" smtClean="0">
              <a:latin typeface="+mj-lt"/>
            </a:endParaRPr>
          </a:p>
          <a:p>
            <a:pPr>
              <a:lnSpc>
                <a:spcPct val="150000"/>
              </a:lnSpc>
            </a:pPr>
            <a:r>
              <a:rPr lang="es-MX" dirty="0" err="1" smtClean="0">
                <a:latin typeface="+mj-lt"/>
              </a:rPr>
              <a:t>Duct</a:t>
            </a:r>
            <a:r>
              <a:rPr lang="es-MX" dirty="0" smtClean="0">
                <a:latin typeface="+mj-lt"/>
              </a:rPr>
              <a:t> tape</a:t>
            </a:r>
            <a:endParaRPr lang="es-CL" dirty="0">
              <a:latin typeface="+mj-lt"/>
            </a:endParaRPr>
          </a:p>
          <a:p>
            <a:pPr>
              <a:lnSpc>
                <a:spcPct val="150000"/>
              </a:lnSpc>
            </a:pPr>
            <a:endParaRPr lang="es-CL" dirty="0">
              <a:latin typeface="+mj-lt"/>
            </a:endParaRPr>
          </a:p>
        </p:txBody>
      </p:sp>
      <p:pic>
        <p:nvPicPr>
          <p:cNvPr id="38916" name="Picture 2"/>
          <p:cNvPicPr>
            <a:picLocks noChangeAspect="1" noChangeArrowheads="1"/>
          </p:cNvPicPr>
          <p:nvPr/>
        </p:nvPicPr>
        <p:blipFill>
          <a:blip r:embed="rId3" cstate="print"/>
          <a:srcRect/>
          <a:stretch>
            <a:fillRect/>
          </a:stretch>
        </p:blipFill>
        <p:spPr bwMode="auto">
          <a:xfrm>
            <a:off x="971600" y="2564904"/>
            <a:ext cx="250825" cy="252413"/>
          </a:xfrm>
          <a:prstGeom prst="rect">
            <a:avLst/>
          </a:prstGeom>
          <a:noFill/>
          <a:ln w="9525">
            <a:noFill/>
            <a:miter lim="800000"/>
            <a:headEnd/>
            <a:tailEnd/>
          </a:ln>
        </p:spPr>
      </p:pic>
      <p:pic>
        <p:nvPicPr>
          <p:cNvPr id="38917" name="Picture 3"/>
          <p:cNvPicPr>
            <a:picLocks noChangeAspect="1" noChangeArrowheads="1"/>
          </p:cNvPicPr>
          <p:nvPr/>
        </p:nvPicPr>
        <p:blipFill>
          <a:blip r:embed="rId4" cstate="print"/>
          <a:srcRect/>
          <a:stretch>
            <a:fillRect/>
          </a:stretch>
        </p:blipFill>
        <p:spPr bwMode="auto">
          <a:xfrm>
            <a:off x="979605" y="2960563"/>
            <a:ext cx="250825" cy="252413"/>
          </a:xfrm>
          <a:prstGeom prst="rect">
            <a:avLst/>
          </a:prstGeom>
          <a:noFill/>
          <a:ln w="9525">
            <a:noFill/>
            <a:miter lim="800000"/>
            <a:headEnd/>
            <a:tailEnd/>
          </a:ln>
        </p:spPr>
      </p:pic>
      <p:pic>
        <p:nvPicPr>
          <p:cNvPr id="38918" name="Picture 4"/>
          <p:cNvPicPr>
            <a:picLocks noChangeAspect="1" noChangeArrowheads="1"/>
          </p:cNvPicPr>
          <p:nvPr/>
        </p:nvPicPr>
        <p:blipFill>
          <a:blip r:embed="rId5" cstate="print"/>
          <a:srcRect/>
          <a:stretch>
            <a:fillRect/>
          </a:stretch>
        </p:blipFill>
        <p:spPr bwMode="auto">
          <a:xfrm>
            <a:off x="979604" y="3356992"/>
            <a:ext cx="250825" cy="252413"/>
          </a:xfrm>
          <a:prstGeom prst="rect">
            <a:avLst/>
          </a:prstGeom>
          <a:noFill/>
          <a:ln w="9525">
            <a:noFill/>
            <a:miter lim="800000"/>
            <a:headEnd/>
            <a:tailEnd/>
          </a:ln>
        </p:spPr>
      </p:pic>
      <p:pic>
        <p:nvPicPr>
          <p:cNvPr id="38921" name="Picture 4"/>
          <p:cNvPicPr>
            <a:picLocks noChangeAspect="1" noChangeArrowheads="1"/>
          </p:cNvPicPr>
          <p:nvPr/>
        </p:nvPicPr>
        <p:blipFill>
          <a:blip r:embed="rId5" cstate="print"/>
          <a:srcRect/>
          <a:stretch>
            <a:fillRect/>
          </a:stretch>
        </p:blipFill>
        <p:spPr bwMode="auto">
          <a:xfrm>
            <a:off x="4657226" y="4221163"/>
            <a:ext cx="252412" cy="252412"/>
          </a:xfrm>
          <a:prstGeom prst="rect">
            <a:avLst/>
          </a:prstGeom>
          <a:noFill/>
          <a:ln w="9525">
            <a:noFill/>
            <a:miter lim="800000"/>
            <a:headEnd/>
            <a:tailEnd/>
          </a:ln>
        </p:spPr>
      </p:pic>
      <p:sp>
        <p:nvSpPr>
          <p:cNvPr id="15" name="2 Subtítulo"/>
          <p:cNvSpPr txBox="1">
            <a:spLocks/>
          </p:cNvSpPr>
          <p:nvPr/>
        </p:nvSpPr>
        <p:spPr bwMode="auto">
          <a:xfrm>
            <a:off x="5508625"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pic>
        <p:nvPicPr>
          <p:cNvPr id="3686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876256" y="2520887"/>
            <a:ext cx="1943425" cy="1357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3" cstate="print"/>
          <a:srcRect/>
          <a:stretch>
            <a:fillRect/>
          </a:stretch>
        </p:blipFill>
        <p:spPr bwMode="auto">
          <a:xfrm>
            <a:off x="4658813" y="2453906"/>
            <a:ext cx="250825" cy="250825"/>
          </a:xfrm>
          <a:prstGeom prst="rect">
            <a:avLst/>
          </a:prstGeom>
          <a:noFill/>
          <a:ln w="9525">
            <a:noFill/>
            <a:miter lim="800000"/>
            <a:headEnd/>
            <a:tailEnd/>
          </a:ln>
        </p:spPr>
      </p:pic>
      <p:pic>
        <p:nvPicPr>
          <p:cNvPr id="22" name="Picture 3"/>
          <p:cNvPicPr>
            <a:picLocks noChangeAspect="1" noChangeArrowheads="1"/>
          </p:cNvPicPr>
          <p:nvPr/>
        </p:nvPicPr>
        <p:blipFill>
          <a:blip r:embed="rId4" cstate="print"/>
          <a:srcRect/>
          <a:stretch>
            <a:fillRect/>
          </a:stretch>
        </p:blipFill>
        <p:spPr bwMode="auto">
          <a:xfrm>
            <a:off x="7107989" y="2383283"/>
            <a:ext cx="252413" cy="250825"/>
          </a:xfrm>
          <a:prstGeom prst="rect">
            <a:avLst/>
          </a:prstGeom>
          <a:noFill/>
          <a:ln w="9525">
            <a:noFill/>
            <a:miter lim="800000"/>
            <a:headEnd/>
            <a:tailEnd/>
          </a:ln>
        </p:spPr>
      </p:pic>
      <p:sp>
        <p:nvSpPr>
          <p:cNvPr id="16"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7"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endParaRPr lang="es-CL" sz="1000" dirty="0">
              <a:solidFill>
                <a:schemeClr val="bg1">
                  <a:lumMod val="50000"/>
                </a:schemeClr>
              </a:solidFill>
              <a:latin typeface="+mj-lt"/>
            </a:endParaRPr>
          </a:p>
        </p:txBody>
      </p:sp>
      <p:sp>
        <p:nvSpPr>
          <p:cNvPr id="18"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Resources</a:t>
            </a:r>
            <a:r>
              <a:rPr lang="es-ES_tradnl" sz="2400" b="1" baseline="30000" dirty="0" smtClean="0">
                <a:solidFill>
                  <a:schemeClr val="bg1"/>
                </a:solidFill>
                <a:latin typeface="+mj-lt"/>
              </a:rPr>
              <a:t> and </a:t>
            </a:r>
            <a:r>
              <a:rPr lang="es-ES_tradnl" sz="2400" b="1" baseline="30000" dirty="0" err="1" smtClean="0">
                <a:solidFill>
                  <a:schemeClr val="bg1"/>
                </a:solidFill>
                <a:latin typeface="+mj-lt"/>
              </a:rPr>
              <a:t>materials</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14"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79605" y="3752973"/>
            <a:ext cx="250949" cy="2509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79605" y="4176714"/>
            <a:ext cx="250949" cy="2509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979605" y="4581128"/>
            <a:ext cx="256713" cy="25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descr="C:\Users\Efecto13\Desktop\CLASES TRADUCCION\Clases Globisens\Tienen metabolismo las semillas\Clase-Metabolismo-de-las-semillas.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785341" y="4003922"/>
            <a:ext cx="1512168" cy="2538722"/>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Efecto13\Desktop\CLASES TRADUCCION\Clases Globisens\Tienen metabolismo las semillas\Clase-Metabolismo-de-las-semillas-1.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965101" y="2333814"/>
            <a:ext cx="1087047" cy="152723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6 CuadroTexto"/>
          <p:cNvSpPr txBox="1">
            <a:spLocks noChangeArrowheads="1"/>
          </p:cNvSpPr>
          <p:nvPr/>
        </p:nvSpPr>
        <p:spPr bwMode="auto">
          <a:xfrm>
            <a:off x="1187450" y="2924175"/>
            <a:ext cx="6840538" cy="2877711"/>
          </a:xfrm>
          <a:prstGeom prst="rect">
            <a:avLst/>
          </a:prstGeom>
          <a:noFill/>
          <a:ln w="9525">
            <a:noFill/>
            <a:miter lim="800000"/>
            <a:headEnd/>
            <a:tailEnd/>
          </a:ln>
        </p:spPr>
        <p:txBody>
          <a:bodyPr>
            <a:spAutoFit/>
          </a:bodyPr>
          <a:lstStyle/>
          <a:p>
            <a:r>
              <a:rPr lang="en-US" sz="1600" dirty="0">
                <a:latin typeface="+mj-lt"/>
              </a:rPr>
              <a:t>To perform measurements with the carbon dioxide sensor follow these steps:</a:t>
            </a:r>
          </a:p>
          <a:p>
            <a:endParaRPr lang="en-US" sz="1600" dirty="0">
              <a:latin typeface="+mj-lt"/>
            </a:endParaRPr>
          </a:p>
          <a:p>
            <a:r>
              <a:rPr lang="en-US" sz="1600" dirty="0" smtClean="0">
                <a:latin typeface="+mj-lt"/>
              </a:rPr>
              <a:t>Open </a:t>
            </a:r>
            <a:r>
              <a:rPr lang="en-US" sz="1600" dirty="0">
                <a:latin typeface="+mj-lt"/>
              </a:rPr>
              <a:t>the </a:t>
            </a:r>
            <a:r>
              <a:rPr lang="en-US" sz="1600" dirty="0" err="1" smtClean="0">
                <a:latin typeface="+mj-lt"/>
              </a:rPr>
              <a:t>GlobiLab</a:t>
            </a:r>
            <a:r>
              <a:rPr lang="en-US" sz="1600" dirty="0" smtClean="0">
                <a:latin typeface="+mj-lt"/>
              </a:rPr>
              <a:t> </a:t>
            </a:r>
            <a:r>
              <a:rPr lang="en-US" sz="1600" dirty="0">
                <a:latin typeface="+mj-lt"/>
              </a:rPr>
              <a:t>software, connect the </a:t>
            </a:r>
            <a:r>
              <a:rPr lang="en-US" sz="1600" dirty="0" err="1">
                <a:latin typeface="+mj-lt"/>
              </a:rPr>
              <a:t>Labdisc</a:t>
            </a:r>
            <a:r>
              <a:rPr lang="en-US" sz="1600" dirty="0">
                <a:latin typeface="+mj-lt"/>
              </a:rPr>
              <a:t> and turn it on.</a:t>
            </a:r>
          </a:p>
          <a:p>
            <a:endParaRPr lang="en-US" sz="1600" dirty="0">
              <a:latin typeface="+mj-lt"/>
            </a:endParaRPr>
          </a:p>
          <a:p>
            <a:r>
              <a:rPr lang="en-US" sz="1600" dirty="0" smtClean="0">
                <a:latin typeface="+mj-lt"/>
              </a:rPr>
              <a:t>Connect </a:t>
            </a:r>
            <a:r>
              <a:rPr lang="en-US" sz="1600" dirty="0">
                <a:latin typeface="+mj-lt"/>
              </a:rPr>
              <a:t>the carbon dioxide sensor to the </a:t>
            </a:r>
            <a:r>
              <a:rPr lang="en-US" sz="1600" dirty="0" err="1">
                <a:latin typeface="+mj-lt"/>
              </a:rPr>
              <a:t>Labdisc</a:t>
            </a:r>
            <a:r>
              <a:rPr lang="en-US" sz="1600" dirty="0">
                <a:latin typeface="+mj-lt"/>
              </a:rPr>
              <a:t> universal output</a:t>
            </a:r>
            <a:r>
              <a:rPr lang="en-US" sz="1600" dirty="0" smtClean="0">
                <a:latin typeface="+mj-lt"/>
              </a:rPr>
              <a:t>.</a:t>
            </a:r>
          </a:p>
          <a:p>
            <a:endParaRPr lang="en-US" sz="1600" dirty="0" smtClean="0">
              <a:latin typeface="+mj-lt"/>
            </a:endParaRPr>
          </a:p>
          <a:p>
            <a:r>
              <a:rPr lang="en-US" sz="1600" dirty="0" smtClean="0">
                <a:latin typeface="+mj-lt"/>
                <a:cs typeface="Arial" pitchFamily="34" charset="0"/>
              </a:rPr>
              <a:t>If this is the first time you are using the CO₂ probe, connect the </a:t>
            </a:r>
            <a:r>
              <a:rPr lang="en-US" sz="1600" dirty="0" err="1" smtClean="0">
                <a:latin typeface="+mj-lt"/>
                <a:cs typeface="Arial" pitchFamily="34" charset="0"/>
              </a:rPr>
              <a:t>Labdisc</a:t>
            </a:r>
            <a:r>
              <a:rPr lang="en-US" sz="1600" dirty="0" smtClean="0">
                <a:latin typeface="+mj-lt"/>
                <a:cs typeface="Arial" pitchFamily="34" charset="0"/>
              </a:rPr>
              <a:t> to its AC/DC adapter and let the probe warm-up over a 24-hour period in order to reach optimal accuracy.</a:t>
            </a:r>
            <a:endParaRPr lang="en-US" sz="1600" dirty="0">
              <a:latin typeface="+mj-lt"/>
              <a:cs typeface="Arial" pitchFamily="34" charset="0"/>
            </a:endParaRPr>
          </a:p>
          <a:p>
            <a:endParaRPr lang="en-US" sz="1600" dirty="0">
              <a:latin typeface="+mj-lt"/>
            </a:endParaRPr>
          </a:p>
          <a:p>
            <a:endParaRPr lang="es-CL" sz="1500" dirty="0">
              <a:latin typeface="Calibri" pitchFamily="34" charset="0"/>
            </a:endParaRPr>
          </a:p>
        </p:txBody>
      </p:sp>
      <p:pic>
        <p:nvPicPr>
          <p:cNvPr id="39943" name="12 Imagen"/>
          <p:cNvPicPr>
            <a:picLocks noChangeAspect="1"/>
          </p:cNvPicPr>
          <p:nvPr/>
        </p:nvPicPr>
        <p:blipFill>
          <a:blip r:embed="rId2" cstate="print"/>
          <a:srcRect/>
          <a:stretch>
            <a:fillRect/>
          </a:stretch>
        </p:blipFill>
        <p:spPr bwMode="auto">
          <a:xfrm>
            <a:off x="1042988" y="2276475"/>
            <a:ext cx="2800350" cy="323850"/>
          </a:xfrm>
          <a:prstGeom prst="rect">
            <a:avLst/>
          </a:prstGeom>
          <a:noFill/>
          <a:ln w="9525">
            <a:noFill/>
            <a:miter lim="800000"/>
            <a:headEnd/>
            <a:tailEnd/>
          </a:ln>
        </p:spPr>
      </p:pic>
      <p:sp>
        <p:nvSpPr>
          <p:cNvPr id="14" name="2 Subtítulo"/>
          <p:cNvSpPr txBox="1">
            <a:spLocks/>
          </p:cNvSpPr>
          <p:nvPr/>
        </p:nvSpPr>
        <p:spPr>
          <a:xfrm>
            <a:off x="1241425" y="2349500"/>
            <a:ext cx="3474591" cy="3587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Using</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the</a:t>
            </a:r>
            <a:r>
              <a:rPr lang="es-ES_tradnl" sz="2400" b="1" baseline="30000" dirty="0" smtClean="0">
                <a:solidFill>
                  <a:schemeClr val="bg1"/>
                </a:solidFill>
                <a:latin typeface="+mj-lt"/>
              </a:rPr>
              <a:t> sensor</a:t>
            </a:r>
            <a:endParaRPr lang="es-ES_tradnl" sz="2400" b="1" baseline="30000" dirty="0">
              <a:solidFill>
                <a:schemeClr val="bg1"/>
              </a:solidFill>
              <a:latin typeface="+mj-lt"/>
            </a:endParaRPr>
          </a:p>
        </p:txBody>
      </p:sp>
      <p:sp>
        <p:nvSpPr>
          <p:cNvPr id="15" name="2 Subtítulo"/>
          <p:cNvSpPr txBox="1">
            <a:spLocks/>
          </p:cNvSpPr>
          <p:nvPr/>
        </p:nvSpPr>
        <p:spPr bwMode="auto">
          <a:xfrm>
            <a:off x="5508625"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16"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9"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endParaRPr lang="es-CL" sz="1000" dirty="0">
              <a:solidFill>
                <a:schemeClr val="bg1">
                  <a:lumMod val="50000"/>
                </a:schemeClr>
              </a:solidFill>
              <a:latin typeface="+mj-lt"/>
            </a:endParaRPr>
          </a:p>
        </p:txBody>
      </p:sp>
      <p:sp>
        <p:nvSpPr>
          <p:cNvPr id="20"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Using</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the</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Labdisc</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13"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00113" y="3441673"/>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00113" y="3927767"/>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99592" y="4437112"/>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187624" y="2309971"/>
            <a:ext cx="6984776" cy="830997"/>
          </a:xfrm>
          <a:prstGeom prst="rect">
            <a:avLst/>
          </a:prstGeom>
          <a:noFill/>
        </p:spPr>
        <p:txBody>
          <a:bodyPr wrap="square" rtlCol="0">
            <a:spAutoFit/>
          </a:bodyPr>
          <a:lstStyle/>
          <a:p>
            <a:r>
              <a:rPr lang="en-US" sz="1600" dirty="0">
                <a:latin typeface="+mj-lt"/>
              </a:rPr>
              <a:t>Click </a:t>
            </a:r>
            <a:r>
              <a:rPr lang="en-US" sz="1600" dirty="0" smtClean="0">
                <a:latin typeface="+mj-lt"/>
              </a:rPr>
              <a:t>           to setup </a:t>
            </a:r>
            <a:r>
              <a:rPr lang="en-US" sz="1600" dirty="0">
                <a:latin typeface="+mj-lt"/>
              </a:rPr>
              <a:t>the </a:t>
            </a:r>
            <a:r>
              <a:rPr lang="en-US" sz="1600" dirty="0" err="1">
                <a:latin typeface="+mj-lt"/>
              </a:rPr>
              <a:t>Labdisc</a:t>
            </a:r>
            <a:r>
              <a:rPr lang="en-US" sz="1600" dirty="0">
                <a:latin typeface="+mj-lt"/>
              </a:rPr>
              <a:t>. </a:t>
            </a:r>
            <a:r>
              <a:rPr lang="en-US" sz="1600" dirty="0" smtClean="0">
                <a:latin typeface="+mj-lt"/>
              </a:rPr>
              <a:t>Configure the sensor to measure carbon dioxide at a rate of one sample per minute and with a total of 100 samples.</a:t>
            </a:r>
          </a:p>
          <a:p>
            <a:pPr lvl="0"/>
            <a:endParaRPr lang="es-CL" sz="1600" dirty="0">
              <a:latin typeface="+mj-lt"/>
            </a:endParaRPr>
          </a:p>
        </p:txBody>
      </p:sp>
      <p:pic>
        <p:nvPicPr>
          <p:cNvPr id="9" name="8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37395" y="2276872"/>
            <a:ext cx="386333" cy="362919"/>
          </a:xfrm>
          <a:prstGeom prst="rect">
            <a:avLst/>
          </a:prstGeom>
        </p:spPr>
      </p:pic>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4"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endParaRPr lang="es-CL" sz="1000" dirty="0">
              <a:solidFill>
                <a:schemeClr val="bg1">
                  <a:lumMod val="50000"/>
                </a:schemeClr>
              </a:solidFill>
              <a:latin typeface="+mj-lt"/>
            </a:endParaRPr>
          </a:p>
        </p:txBody>
      </p:sp>
      <p:pic>
        <p:nvPicPr>
          <p:cNvPr id="11"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2" y="234888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descr="image001"/>
          <p:cNvPicPr>
            <a:picLocks noChangeAspect="1" noChangeArrowheads="1"/>
          </p:cNvPicPr>
          <p:nvPr/>
        </p:nvPicPr>
        <p:blipFill>
          <a:blip r:embed="rId4" cstate="print"/>
          <a:srcRect/>
          <a:stretch>
            <a:fillRect/>
          </a:stretch>
        </p:blipFill>
        <p:spPr bwMode="auto">
          <a:xfrm>
            <a:off x="2904214" y="2997352"/>
            <a:ext cx="3395978" cy="3600000"/>
          </a:xfrm>
          <a:prstGeom prst="rect">
            <a:avLst/>
          </a:prstGeom>
          <a:noFill/>
          <a:ln w="9525">
            <a:noFill/>
            <a:miter lim="800000"/>
            <a:headEnd/>
            <a:tailEnd/>
          </a:ln>
        </p:spPr>
      </p:pic>
    </p:spTree>
    <p:extLst>
      <p:ext uri="{BB962C8B-B14F-4D97-AF65-F5344CB8AC3E}">
        <p14:creationId xmlns="" xmlns:p14="http://schemas.microsoft.com/office/powerpoint/2010/main" val="4566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6 CuadroTexto"/>
          <p:cNvSpPr txBox="1">
            <a:spLocks noChangeArrowheads="1"/>
          </p:cNvSpPr>
          <p:nvPr/>
        </p:nvSpPr>
        <p:spPr bwMode="auto">
          <a:xfrm>
            <a:off x="1187624" y="2781300"/>
            <a:ext cx="7489825" cy="1077218"/>
          </a:xfrm>
          <a:prstGeom prst="rect">
            <a:avLst/>
          </a:prstGeom>
          <a:noFill/>
          <a:ln w="9525">
            <a:noFill/>
            <a:miter lim="800000"/>
            <a:headEnd/>
            <a:tailEnd/>
          </a:ln>
        </p:spPr>
        <p:txBody>
          <a:bodyPr>
            <a:spAutoFit/>
          </a:bodyPr>
          <a:lstStyle/>
          <a:p>
            <a:r>
              <a:rPr lang="en-US" sz="1600" dirty="0">
                <a:latin typeface="Calibri" pitchFamily="34" charset="0"/>
              </a:rPr>
              <a:t>Once you have completed </a:t>
            </a:r>
            <a:r>
              <a:rPr lang="en-US" sz="1600" dirty="0" smtClean="0">
                <a:latin typeface="Calibri" pitchFamily="34" charset="0"/>
              </a:rPr>
              <a:t>the sensor setup, </a:t>
            </a:r>
            <a:r>
              <a:rPr lang="en-US" sz="1600" dirty="0">
                <a:latin typeface="Calibri" pitchFamily="34" charset="0"/>
              </a:rPr>
              <a:t>start </a:t>
            </a:r>
            <a:r>
              <a:rPr lang="en-US" sz="1600" dirty="0" smtClean="0">
                <a:latin typeface="Calibri" pitchFamily="34" charset="0"/>
              </a:rPr>
              <a:t>measuring by </a:t>
            </a:r>
            <a:r>
              <a:rPr lang="en-US" sz="1600" dirty="0">
                <a:latin typeface="Calibri" pitchFamily="34" charset="0"/>
              </a:rPr>
              <a:t>pressing the start </a:t>
            </a:r>
            <a:r>
              <a:rPr lang="en-US" sz="1600" dirty="0" smtClean="0">
                <a:latin typeface="Calibri" pitchFamily="34" charset="0"/>
              </a:rPr>
              <a:t>   button         . Once </a:t>
            </a:r>
            <a:r>
              <a:rPr lang="en-US" sz="1600" dirty="0">
                <a:latin typeface="Calibri" pitchFamily="34" charset="0"/>
              </a:rPr>
              <a:t>you have completed the measurements, stop by pressing the </a:t>
            </a:r>
            <a:r>
              <a:rPr lang="en-US" sz="1600" dirty="0" smtClean="0">
                <a:latin typeface="Calibri" pitchFamily="34" charset="0"/>
              </a:rPr>
              <a:t>stop  </a:t>
            </a:r>
          </a:p>
          <a:p>
            <a:endParaRPr lang="en-US" sz="1600" dirty="0" smtClean="0">
              <a:latin typeface="Calibri" pitchFamily="34" charset="0"/>
            </a:endParaRPr>
          </a:p>
          <a:p>
            <a:r>
              <a:rPr lang="en-US" sz="1600" dirty="0" smtClean="0">
                <a:latin typeface="Calibri" pitchFamily="34" charset="0"/>
              </a:rPr>
              <a:t>button         .          </a:t>
            </a:r>
            <a:endParaRPr lang="es-CL" sz="1600" dirty="0">
              <a:latin typeface="Calibri" pitchFamily="34" charset="0"/>
            </a:endParaRPr>
          </a:p>
        </p:txBody>
      </p:sp>
      <p:pic>
        <p:nvPicPr>
          <p:cNvPr id="40962" name="7 Imagen"/>
          <p:cNvPicPr>
            <a:picLocks noChangeAspect="1"/>
          </p:cNvPicPr>
          <p:nvPr/>
        </p:nvPicPr>
        <p:blipFill>
          <a:blip r:embed="rId2" cstate="print"/>
          <a:srcRect/>
          <a:stretch>
            <a:fillRect/>
          </a:stretch>
        </p:blipFill>
        <p:spPr bwMode="auto">
          <a:xfrm>
            <a:off x="1907704" y="3068960"/>
            <a:ext cx="290512" cy="352425"/>
          </a:xfrm>
          <a:prstGeom prst="rect">
            <a:avLst/>
          </a:prstGeom>
          <a:noFill/>
          <a:ln w="9525">
            <a:noFill/>
            <a:miter lim="800000"/>
            <a:headEnd/>
            <a:tailEnd/>
          </a:ln>
        </p:spPr>
      </p:pic>
      <p:pic>
        <p:nvPicPr>
          <p:cNvPr id="40963" name="8 Imagen"/>
          <p:cNvPicPr>
            <a:picLocks noChangeAspect="1"/>
          </p:cNvPicPr>
          <p:nvPr/>
        </p:nvPicPr>
        <p:blipFill>
          <a:blip r:embed="rId3" cstate="print"/>
          <a:srcRect/>
          <a:stretch>
            <a:fillRect/>
          </a:stretch>
        </p:blipFill>
        <p:spPr bwMode="auto">
          <a:xfrm>
            <a:off x="1907704" y="3429000"/>
            <a:ext cx="342900" cy="352425"/>
          </a:xfrm>
          <a:prstGeom prst="rect">
            <a:avLst/>
          </a:prstGeom>
          <a:noFill/>
          <a:ln w="9525">
            <a:noFill/>
            <a:miter lim="800000"/>
            <a:headEnd/>
            <a:tailEnd/>
          </a:ln>
        </p:spPr>
      </p:pic>
      <p:sp>
        <p:nvSpPr>
          <p:cNvPr id="13" name="2 Subtítulo"/>
          <p:cNvSpPr txBox="1">
            <a:spLocks/>
          </p:cNvSpPr>
          <p:nvPr/>
        </p:nvSpPr>
        <p:spPr bwMode="auto">
          <a:xfrm>
            <a:off x="5508104"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15"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8"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endParaRPr lang="es-CL" sz="1000" dirty="0">
              <a:solidFill>
                <a:schemeClr val="bg1">
                  <a:lumMod val="50000"/>
                </a:schemeClr>
              </a:solidFill>
              <a:latin typeface="+mj-lt"/>
            </a:endParaRPr>
          </a:p>
        </p:txBody>
      </p:sp>
      <p:sp>
        <p:nvSpPr>
          <p:cNvPr id="19"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Using</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the</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Labdisc</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16" name="Picture 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99592" y="285293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7" name="11 CuadroTexto"/>
          <p:cNvSpPr txBox="1">
            <a:spLocks noChangeArrowheads="1"/>
          </p:cNvSpPr>
          <p:nvPr/>
        </p:nvSpPr>
        <p:spPr bwMode="auto">
          <a:xfrm>
            <a:off x="1187624" y="2702847"/>
            <a:ext cx="7128792" cy="3046988"/>
          </a:xfrm>
          <a:prstGeom prst="rect">
            <a:avLst/>
          </a:prstGeom>
          <a:noFill/>
          <a:ln w="9525">
            <a:noFill/>
            <a:miter lim="800000"/>
            <a:headEnd/>
            <a:tailEnd/>
          </a:ln>
        </p:spPr>
        <p:txBody>
          <a:bodyPr wrap="square">
            <a:spAutoFit/>
          </a:bodyPr>
          <a:lstStyle/>
          <a:p>
            <a:pPr lvl="0"/>
            <a:r>
              <a:rPr lang="en-US" sz="1600" dirty="0">
                <a:latin typeface="+mj-lt"/>
              </a:rPr>
              <a:t>Fix the carbon dioxide sensor into the container using the duct tape.</a:t>
            </a:r>
            <a:endParaRPr lang="es-CL" sz="1600" dirty="0">
              <a:latin typeface="+mj-lt"/>
            </a:endParaRPr>
          </a:p>
          <a:p>
            <a:endParaRPr lang="es-CL" sz="1600" dirty="0" smtClean="0">
              <a:latin typeface="+mj-lt"/>
            </a:endParaRPr>
          </a:p>
          <a:p>
            <a:r>
              <a:rPr lang="en-US" sz="1600" dirty="0" smtClean="0">
                <a:latin typeface="+mj-lt"/>
              </a:rPr>
              <a:t>Place </a:t>
            </a:r>
            <a:r>
              <a:rPr lang="en-US" sz="1600" dirty="0">
                <a:latin typeface="+mj-lt"/>
              </a:rPr>
              <a:t>30 </a:t>
            </a:r>
            <a:r>
              <a:rPr lang="en-US" sz="1600" dirty="0" smtClean="0">
                <a:latin typeface="+mj-lt"/>
              </a:rPr>
              <a:t>non-germinated bean </a:t>
            </a:r>
            <a:r>
              <a:rPr lang="en-US" sz="1600" dirty="0">
                <a:latin typeface="+mj-lt"/>
              </a:rPr>
              <a:t>seeds </a:t>
            </a:r>
            <a:r>
              <a:rPr lang="en-US" sz="1600" dirty="0" smtClean="0">
                <a:latin typeface="+mj-lt"/>
              </a:rPr>
              <a:t>into </a:t>
            </a:r>
            <a:r>
              <a:rPr lang="en-US" sz="1600" dirty="0">
                <a:latin typeface="+mj-lt"/>
              </a:rPr>
              <a:t>the container and </a:t>
            </a:r>
            <a:r>
              <a:rPr lang="en-US" sz="1600" dirty="0" smtClean="0">
                <a:latin typeface="+mj-lt"/>
              </a:rPr>
              <a:t>close it using </a:t>
            </a:r>
            <a:r>
              <a:rPr lang="en-US" sz="1600" dirty="0">
                <a:latin typeface="+mj-lt"/>
              </a:rPr>
              <a:t>the cover. Seal the edges of the container using tape</a:t>
            </a:r>
            <a:r>
              <a:rPr lang="en-US" sz="1600" dirty="0" smtClean="0">
                <a:latin typeface="+mj-lt"/>
              </a:rPr>
              <a:t>.</a:t>
            </a:r>
          </a:p>
          <a:p>
            <a:endParaRPr lang="es-CL" sz="1600" dirty="0" smtClean="0">
              <a:latin typeface="+mj-lt"/>
            </a:endParaRPr>
          </a:p>
          <a:p>
            <a:r>
              <a:rPr lang="en-US" sz="1600" dirty="0" smtClean="0">
                <a:latin typeface="+mj-lt"/>
              </a:rPr>
              <a:t>Wait </a:t>
            </a:r>
            <a:r>
              <a:rPr lang="en-US" sz="1600" dirty="0">
                <a:latin typeface="+mj-lt"/>
              </a:rPr>
              <a:t>for the sensor to record ten samples of carbon dioxide inside the container, and once the time has elapsed, stop the measurements</a:t>
            </a:r>
            <a:r>
              <a:rPr lang="en-US" sz="1600" dirty="0" smtClean="0">
                <a:latin typeface="+mj-lt"/>
              </a:rPr>
              <a:t>.</a:t>
            </a:r>
          </a:p>
          <a:p>
            <a:endParaRPr lang="es-CL" sz="1600" dirty="0">
              <a:latin typeface="+mj-lt"/>
            </a:endParaRPr>
          </a:p>
          <a:p>
            <a:r>
              <a:rPr lang="en-US" sz="1600" dirty="0">
                <a:latin typeface="+mj-lt"/>
              </a:rPr>
              <a:t>Take out all the seeds </a:t>
            </a:r>
            <a:r>
              <a:rPr lang="en-US" sz="1600" dirty="0" smtClean="0">
                <a:latin typeface="+mj-lt"/>
              </a:rPr>
              <a:t>from inside </a:t>
            </a:r>
            <a:r>
              <a:rPr lang="en-US" sz="1600" dirty="0">
                <a:latin typeface="+mj-lt"/>
              </a:rPr>
              <a:t>the container and ventilate it</a:t>
            </a:r>
            <a:r>
              <a:rPr lang="en-US" sz="1600" dirty="0" smtClean="0">
                <a:latin typeface="+mj-lt"/>
              </a:rPr>
              <a:t>. Then place the 30 germinated seeds in the container and close it up again, sealing with duct tape while  ensuring that the carbon dioxide sensor is inside.</a:t>
            </a:r>
          </a:p>
          <a:p>
            <a:endParaRPr lang="es-CL" sz="1600" dirty="0">
              <a:latin typeface="+mj-lt"/>
            </a:endParaRPr>
          </a:p>
        </p:txBody>
      </p:sp>
      <p:pic>
        <p:nvPicPr>
          <p:cNvPr id="41988" name="Picture 4"/>
          <p:cNvPicPr>
            <a:picLocks noChangeAspect="1" noChangeArrowheads="1"/>
          </p:cNvPicPr>
          <p:nvPr/>
        </p:nvPicPr>
        <p:blipFill>
          <a:blip r:embed="rId3" cstate="print"/>
          <a:srcRect/>
          <a:stretch>
            <a:fillRect/>
          </a:stretch>
        </p:blipFill>
        <p:spPr bwMode="auto">
          <a:xfrm>
            <a:off x="901874" y="2738438"/>
            <a:ext cx="285750" cy="285750"/>
          </a:xfrm>
          <a:prstGeom prst="rect">
            <a:avLst/>
          </a:prstGeom>
          <a:noFill/>
          <a:ln w="9525">
            <a:noFill/>
            <a:miter lim="800000"/>
            <a:headEnd/>
            <a:tailEnd/>
          </a:ln>
        </p:spPr>
      </p:pic>
      <p:pic>
        <p:nvPicPr>
          <p:cNvPr id="41989" name="Picture 5"/>
          <p:cNvPicPr>
            <a:picLocks noChangeAspect="1" noChangeArrowheads="1"/>
          </p:cNvPicPr>
          <p:nvPr/>
        </p:nvPicPr>
        <p:blipFill>
          <a:blip r:embed="rId4" cstate="print"/>
          <a:srcRect/>
          <a:stretch>
            <a:fillRect/>
          </a:stretch>
        </p:blipFill>
        <p:spPr bwMode="auto">
          <a:xfrm>
            <a:off x="901874" y="3212976"/>
            <a:ext cx="285750" cy="285750"/>
          </a:xfrm>
          <a:prstGeom prst="rect">
            <a:avLst/>
          </a:prstGeom>
          <a:noFill/>
          <a:ln w="9525">
            <a:noFill/>
            <a:miter lim="800000"/>
            <a:headEnd/>
            <a:tailEnd/>
          </a:ln>
        </p:spPr>
      </p:pic>
      <p:pic>
        <p:nvPicPr>
          <p:cNvPr id="41990" name="Picture 6"/>
          <p:cNvPicPr>
            <a:picLocks noChangeAspect="1" noChangeArrowheads="1"/>
          </p:cNvPicPr>
          <p:nvPr/>
        </p:nvPicPr>
        <p:blipFill>
          <a:blip r:embed="rId5" cstate="print"/>
          <a:srcRect/>
          <a:stretch>
            <a:fillRect/>
          </a:stretch>
        </p:blipFill>
        <p:spPr bwMode="auto">
          <a:xfrm>
            <a:off x="901874" y="3933056"/>
            <a:ext cx="285750" cy="285750"/>
          </a:xfrm>
          <a:prstGeom prst="rect">
            <a:avLst/>
          </a:prstGeom>
          <a:noFill/>
          <a:ln w="9525">
            <a:noFill/>
            <a:miter lim="800000"/>
            <a:headEnd/>
            <a:tailEnd/>
          </a:ln>
        </p:spPr>
      </p:pic>
      <p:sp>
        <p:nvSpPr>
          <p:cNvPr id="10" name="2 Subtítulo"/>
          <p:cNvSpPr txBox="1">
            <a:spLocks/>
          </p:cNvSpPr>
          <p:nvPr/>
        </p:nvSpPr>
        <p:spPr bwMode="auto">
          <a:xfrm>
            <a:off x="5508625"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11"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3"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endParaRPr lang="es-CL" sz="1000" dirty="0">
              <a:solidFill>
                <a:schemeClr val="bg1">
                  <a:lumMod val="50000"/>
                </a:schemeClr>
              </a:solidFill>
              <a:latin typeface="+mj-lt"/>
            </a:endParaRPr>
          </a:p>
        </p:txBody>
      </p:sp>
      <p:sp>
        <p:nvSpPr>
          <p:cNvPr id="14"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Experiment</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12" name="Picture 7"/>
          <p:cNvPicPr>
            <a:picLocks noChangeAspect="1" noChangeArrowheads="1"/>
          </p:cNvPicPr>
          <p:nvPr/>
        </p:nvPicPr>
        <p:blipFill>
          <a:blip r:embed="rId6" cstate="print"/>
          <a:srcRect/>
          <a:stretch>
            <a:fillRect/>
          </a:stretch>
        </p:blipFill>
        <p:spPr bwMode="auto">
          <a:xfrm>
            <a:off x="899592" y="4725144"/>
            <a:ext cx="285750"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Experiment</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508625" y="1176338"/>
            <a:ext cx="4319588" cy="412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cs typeface="Calibri" pitchFamily="34" charset="0"/>
              </a:rPr>
              <a:t>Endothermic and exothermic reactions</a:t>
            </a:r>
            <a:endParaRPr lang="es-ES_tradnl" sz="2400" b="1" baseline="30000" dirty="0">
              <a:solidFill>
                <a:schemeClr val="bg1"/>
              </a:solidFill>
              <a:latin typeface="+mj-lt"/>
              <a:cs typeface="Calibri" pitchFamily="34" charset="0"/>
            </a:endParaRPr>
          </a:p>
        </p:txBody>
      </p:sp>
      <p:sp>
        <p:nvSpPr>
          <p:cNvPr id="17" name="16 CuadroTexto"/>
          <p:cNvSpPr txBox="1"/>
          <p:nvPr/>
        </p:nvSpPr>
        <p:spPr>
          <a:xfrm>
            <a:off x="5508625" y="1389063"/>
            <a:ext cx="3333750" cy="415925"/>
          </a:xfrm>
          <a:prstGeom prst="rect">
            <a:avLst/>
          </a:prstGeom>
          <a:noFill/>
        </p:spPr>
        <p:txBody>
          <a:bodyPr anchor="b">
            <a:spAutoFit/>
          </a:bodyPr>
          <a:lstStyle/>
          <a:p>
            <a:pPr algn="just" fontAlgn="auto">
              <a:spcBef>
                <a:spcPts val="0"/>
              </a:spcBef>
              <a:spcAft>
                <a:spcPts val="0"/>
              </a:spcAft>
              <a:defRPr/>
            </a:pPr>
            <a:r>
              <a:rPr lang="en-US" sz="1050" dirty="0">
                <a:solidFill>
                  <a:schemeClr val="bg1">
                    <a:lumMod val="50000"/>
                  </a:schemeClr>
                </a:solidFill>
                <a:latin typeface="+mn-lt"/>
              </a:rPr>
              <a:t>Performing different measurements to examine which reactions release or consume heat.</a:t>
            </a:r>
            <a:endParaRPr lang="es-CL" sz="1050" dirty="0">
              <a:solidFill>
                <a:schemeClr val="bg1">
                  <a:lumMod val="50000"/>
                </a:schemeClr>
              </a:solidFill>
              <a:latin typeface="+mn-lt"/>
            </a:endParaRPr>
          </a:p>
        </p:txBody>
      </p:sp>
      <p:pic>
        <p:nvPicPr>
          <p:cNvPr id="43012" name="4 Imagen" descr="Imagen1.jpg"/>
          <p:cNvPicPr>
            <a:picLocks noChangeAspect="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43014" name="10 Rectángulo"/>
          <p:cNvSpPr>
            <a:spLocks noChangeArrowheads="1"/>
          </p:cNvSpPr>
          <p:nvPr/>
        </p:nvSpPr>
        <p:spPr bwMode="auto">
          <a:xfrm>
            <a:off x="1187624" y="2348880"/>
            <a:ext cx="6840759" cy="830997"/>
          </a:xfrm>
          <a:prstGeom prst="rect">
            <a:avLst/>
          </a:prstGeom>
          <a:noFill/>
          <a:ln w="9525">
            <a:noFill/>
            <a:miter lim="800000"/>
            <a:headEnd/>
            <a:tailEnd/>
          </a:ln>
        </p:spPr>
        <p:txBody>
          <a:bodyPr wrap="square">
            <a:spAutoFit/>
          </a:bodyPr>
          <a:lstStyle/>
          <a:p>
            <a:endParaRPr lang="es-CL" sz="1600" dirty="0">
              <a:latin typeface="+mj-lt"/>
            </a:endParaRPr>
          </a:p>
          <a:p>
            <a:r>
              <a:rPr lang="en-US" sz="1600" dirty="0" smtClean="0">
                <a:latin typeface="+mj-lt"/>
              </a:rPr>
              <a:t>Again </a:t>
            </a:r>
            <a:r>
              <a:rPr lang="en-US" sz="1600" dirty="0">
                <a:latin typeface="+mj-lt"/>
              </a:rPr>
              <a:t>wait until the sensor registers 10 samples of carbon dioxide inside the </a:t>
            </a:r>
            <a:r>
              <a:rPr lang="en-US" sz="1600" dirty="0" smtClean="0">
                <a:latin typeface="+mj-lt"/>
              </a:rPr>
              <a:t>container </a:t>
            </a:r>
            <a:r>
              <a:rPr lang="en-US" sz="1600" dirty="0">
                <a:latin typeface="+mj-lt"/>
              </a:rPr>
              <a:t>and </a:t>
            </a:r>
            <a:r>
              <a:rPr lang="en-US" sz="1600" dirty="0" smtClean="0">
                <a:latin typeface="+mj-lt"/>
              </a:rPr>
              <a:t>then </a:t>
            </a:r>
            <a:r>
              <a:rPr lang="en-US" sz="1600" dirty="0">
                <a:latin typeface="+mj-lt"/>
              </a:rPr>
              <a:t>stop the measurements.</a:t>
            </a:r>
            <a:endParaRPr lang="es-CL" sz="1600" dirty="0">
              <a:latin typeface="+mj-lt"/>
            </a:endParaRPr>
          </a:p>
        </p:txBody>
      </p:sp>
      <p:pic>
        <p:nvPicPr>
          <p:cNvPr id="43016" name="Picture 2"/>
          <p:cNvPicPr>
            <a:picLocks noChangeAspect="1" noChangeArrowheads="1"/>
          </p:cNvPicPr>
          <p:nvPr/>
        </p:nvPicPr>
        <p:blipFill>
          <a:blip r:embed="rId3" cstate="print"/>
          <a:srcRect/>
          <a:stretch>
            <a:fillRect/>
          </a:stretch>
        </p:blipFill>
        <p:spPr bwMode="auto">
          <a:xfrm>
            <a:off x="899592" y="2636912"/>
            <a:ext cx="285750" cy="285750"/>
          </a:xfrm>
          <a:prstGeom prst="rect">
            <a:avLst/>
          </a:prstGeom>
          <a:noFill/>
          <a:ln w="9525">
            <a:noFill/>
            <a:miter lim="800000"/>
            <a:headEnd/>
            <a:tailEnd/>
          </a:ln>
        </p:spPr>
      </p:pic>
      <p:sp>
        <p:nvSpPr>
          <p:cNvPr id="12" name="2 Subtítulo"/>
          <p:cNvSpPr txBox="1">
            <a:spLocks/>
          </p:cNvSpPr>
          <p:nvPr/>
        </p:nvSpPr>
        <p:spPr bwMode="auto">
          <a:xfrm>
            <a:off x="5508625"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13"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6"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a:t>
            </a:r>
            <a:r>
              <a:rPr lang="en-US" sz="1000" dirty="0" smtClean="0">
                <a:solidFill>
                  <a:schemeClr val="bg1">
                    <a:lumMod val="50000"/>
                  </a:schemeClr>
                </a:solidFill>
              </a:rPr>
              <a:t>germination</a:t>
            </a:r>
            <a:endParaRPr lang="es-CL" sz="1000" dirty="0">
              <a:solidFill>
                <a:schemeClr val="bg1">
                  <a:lumMod val="50000"/>
                </a:schemeClr>
              </a:solidFill>
              <a:latin typeface="+mj-lt"/>
            </a:endParaRPr>
          </a:p>
        </p:txBody>
      </p:sp>
      <p:sp>
        <p:nvSpPr>
          <p:cNvPr id="18"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Experiment</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2050" name="Picture 2" descr="C:\Users\Efecto13\Desktop\CLASES TRADUCCION\Clases Globisens\Tienen metabolismo las semillas\Clase-Metabolismo-de-las-semillas-montaje.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67744" y="3501008"/>
            <a:ext cx="4176464" cy="262520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034" name="14 CuadroTexto"/>
          <p:cNvSpPr txBox="1">
            <a:spLocks noChangeArrowheads="1"/>
          </p:cNvSpPr>
          <p:nvPr/>
        </p:nvSpPr>
        <p:spPr bwMode="auto">
          <a:xfrm>
            <a:off x="1187624" y="2492375"/>
            <a:ext cx="6264101" cy="3046988"/>
          </a:xfrm>
          <a:prstGeom prst="rect">
            <a:avLst/>
          </a:prstGeom>
          <a:noFill/>
          <a:ln w="9525">
            <a:noFill/>
            <a:miter lim="800000"/>
            <a:headEnd/>
            <a:tailEnd/>
          </a:ln>
        </p:spPr>
        <p:txBody>
          <a:bodyPr wrap="square">
            <a:spAutoFit/>
          </a:bodyPr>
          <a:lstStyle/>
          <a:p>
            <a:pPr algn="just"/>
            <a:r>
              <a:rPr lang="en-US" sz="1600" dirty="0" smtClean="0">
                <a:latin typeface="+mj-lt"/>
              </a:rPr>
              <a:t>If </a:t>
            </a:r>
            <a:r>
              <a:rPr lang="en-US" sz="1600" dirty="0">
                <a:latin typeface="+mj-lt"/>
              </a:rPr>
              <a:t>considered necessary, put notes in both graphs, </a:t>
            </a:r>
            <a:r>
              <a:rPr lang="en-US" sz="1600" dirty="0" smtClean="0">
                <a:latin typeface="+mj-lt"/>
              </a:rPr>
              <a:t>using </a:t>
            </a:r>
            <a:r>
              <a:rPr lang="en-US" sz="1600" dirty="0">
                <a:latin typeface="+mj-lt"/>
              </a:rPr>
              <a:t>the </a:t>
            </a:r>
            <a:r>
              <a:rPr lang="en-US" sz="1600" dirty="0" smtClean="0">
                <a:latin typeface="+mj-lt"/>
              </a:rPr>
              <a:t>button       </a:t>
            </a:r>
          </a:p>
          <a:p>
            <a:pPr algn="just"/>
            <a:r>
              <a:rPr lang="en-US" sz="1600" dirty="0" smtClean="0">
                <a:latin typeface="+mj-lt"/>
              </a:rPr>
              <a:t>         to indicate at what moment in the experiment the data corresponds.</a:t>
            </a:r>
            <a:endParaRPr lang="es-CL" sz="1600" dirty="0">
              <a:latin typeface="+mj-lt"/>
            </a:endParaRPr>
          </a:p>
          <a:p>
            <a:pPr algn="just"/>
            <a:endParaRPr lang="en-US" sz="1600" dirty="0">
              <a:latin typeface="Calibri" pitchFamily="34" charset="0"/>
            </a:endParaRPr>
          </a:p>
          <a:p>
            <a:pPr algn="just"/>
            <a:r>
              <a:rPr lang="en-US" sz="1600" dirty="0" smtClean="0">
                <a:latin typeface="+mj-lt"/>
              </a:rPr>
              <a:t>Show </a:t>
            </a:r>
            <a:r>
              <a:rPr lang="en-US" sz="1600" dirty="0">
                <a:latin typeface="+mj-lt"/>
              </a:rPr>
              <a:t>the maximum and minimum recorded </a:t>
            </a:r>
            <a:r>
              <a:rPr lang="en-US" sz="1600" dirty="0" smtClean="0">
                <a:latin typeface="+mj-lt"/>
              </a:rPr>
              <a:t>carbon dioxide </a:t>
            </a:r>
            <a:r>
              <a:rPr lang="en-US" sz="1600" dirty="0">
                <a:latin typeface="+mj-lt"/>
              </a:rPr>
              <a:t>in each of the </a:t>
            </a:r>
            <a:r>
              <a:rPr lang="en-US" sz="1600" dirty="0" smtClean="0">
                <a:latin typeface="+mj-lt"/>
              </a:rPr>
              <a:t>graphic values.</a:t>
            </a:r>
          </a:p>
          <a:p>
            <a:pPr algn="just"/>
            <a:endParaRPr lang="en-US" sz="1600" dirty="0">
              <a:latin typeface="+mj-lt"/>
            </a:endParaRPr>
          </a:p>
          <a:p>
            <a:pPr algn="just"/>
            <a:r>
              <a:rPr lang="en-US" sz="1600" dirty="0">
                <a:latin typeface="+mj-lt"/>
              </a:rPr>
              <a:t>Calculate the change in carbon dioxide recorded in germinated seeds and </a:t>
            </a:r>
            <a:r>
              <a:rPr lang="en-US" sz="1600" dirty="0" smtClean="0">
                <a:latin typeface="+mj-lt"/>
              </a:rPr>
              <a:t>in those seeds that hadn’t </a:t>
            </a:r>
            <a:r>
              <a:rPr lang="en-US" sz="1600" dirty="0">
                <a:latin typeface="+mj-lt"/>
              </a:rPr>
              <a:t>started </a:t>
            </a:r>
            <a:r>
              <a:rPr lang="en-US" sz="1600" dirty="0" smtClean="0">
                <a:latin typeface="+mj-lt"/>
              </a:rPr>
              <a:t>the germination </a:t>
            </a:r>
            <a:r>
              <a:rPr lang="en-US" sz="1600" dirty="0">
                <a:latin typeface="+mj-lt"/>
              </a:rPr>
              <a:t>process</a:t>
            </a:r>
            <a:r>
              <a:rPr lang="en-US" sz="1600" dirty="0" smtClean="0">
                <a:latin typeface="+mj-lt"/>
              </a:rPr>
              <a:t>.</a:t>
            </a:r>
          </a:p>
          <a:p>
            <a:pPr algn="just"/>
            <a:endParaRPr lang="en-US" sz="1600" dirty="0">
              <a:latin typeface="+mj-lt"/>
            </a:endParaRPr>
          </a:p>
          <a:p>
            <a:pPr algn="just"/>
            <a:r>
              <a:rPr lang="en-US" sz="1600" dirty="0">
                <a:latin typeface="+mj-lt"/>
              </a:rPr>
              <a:t>After performing the </a:t>
            </a:r>
            <a:r>
              <a:rPr lang="en-US" sz="1600" dirty="0" smtClean="0">
                <a:latin typeface="+mj-lt"/>
              </a:rPr>
              <a:t>steps above </a:t>
            </a:r>
            <a:r>
              <a:rPr lang="en-US" sz="1600" dirty="0">
                <a:latin typeface="+mj-lt"/>
              </a:rPr>
              <a:t>it is recommended to change the way you view the graphics </a:t>
            </a:r>
            <a:r>
              <a:rPr lang="en-US" sz="1600" dirty="0" smtClean="0">
                <a:latin typeface="+mj-lt"/>
              </a:rPr>
              <a:t>into a </a:t>
            </a:r>
            <a:r>
              <a:rPr lang="en-US" sz="1600" dirty="0">
                <a:latin typeface="+mj-lt"/>
              </a:rPr>
              <a:t>"bar graph" using the button  </a:t>
            </a:r>
            <a:r>
              <a:rPr lang="en-US" sz="1600" dirty="0" smtClean="0">
                <a:latin typeface="+mj-lt"/>
              </a:rPr>
              <a:t>      to </a:t>
            </a:r>
            <a:r>
              <a:rPr lang="en-US" sz="1600" dirty="0">
                <a:latin typeface="+mj-lt"/>
              </a:rPr>
              <a:t>see more clearly the tendency in each case.</a:t>
            </a:r>
            <a:endParaRPr lang="en-US" sz="1600" dirty="0" smtClean="0">
              <a:latin typeface="+mj-lt"/>
            </a:endParaRPr>
          </a:p>
        </p:txBody>
      </p:sp>
      <p:pic>
        <p:nvPicPr>
          <p:cNvPr id="44037" name="Picture 2"/>
          <p:cNvPicPr>
            <a:picLocks noChangeAspect="1" noChangeArrowheads="1"/>
          </p:cNvPicPr>
          <p:nvPr/>
        </p:nvPicPr>
        <p:blipFill>
          <a:blip r:embed="rId3" cstate="print"/>
          <a:srcRect/>
          <a:stretch>
            <a:fillRect/>
          </a:stretch>
        </p:blipFill>
        <p:spPr bwMode="auto">
          <a:xfrm>
            <a:off x="901874" y="2492896"/>
            <a:ext cx="285750" cy="285750"/>
          </a:xfrm>
          <a:prstGeom prst="rect">
            <a:avLst/>
          </a:prstGeom>
          <a:noFill/>
          <a:ln w="9525">
            <a:noFill/>
            <a:miter lim="800000"/>
            <a:headEnd/>
            <a:tailEnd/>
          </a:ln>
        </p:spPr>
      </p:pic>
      <p:pic>
        <p:nvPicPr>
          <p:cNvPr id="44038" name="Picture 3"/>
          <p:cNvPicPr>
            <a:picLocks noChangeAspect="1" noChangeArrowheads="1"/>
          </p:cNvPicPr>
          <p:nvPr/>
        </p:nvPicPr>
        <p:blipFill>
          <a:blip r:embed="rId4" cstate="print"/>
          <a:srcRect/>
          <a:stretch>
            <a:fillRect/>
          </a:stretch>
        </p:blipFill>
        <p:spPr bwMode="auto">
          <a:xfrm>
            <a:off x="901874" y="3243312"/>
            <a:ext cx="285750" cy="285750"/>
          </a:xfrm>
          <a:prstGeom prst="rect">
            <a:avLst/>
          </a:prstGeom>
          <a:noFill/>
          <a:ln w="9525">
            <a:noFill/>
            <a:miter lim="800000"/>
            <a:headEnd/>
            <a:tailEnd/>
          </a:ln>
        </p:spPr>
      </p:pic>
      <p:sp>
        <p:nvSpPr>
          <p:cNvPr id="10" name="2 Subtítulo"/>
          <p:cNvSpPr txBox="1">
            <a:spLocks/>
          </p:cNvSpPr>
          <p:nvPr/>
        </p:nvSpPr>
        <p:spPr bwMode="auto">
          <a:xfrm>
            <a:off x="5508625"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pic>
        <p:nvPicPr>
          <p:cNvPr id="12" name="7 Imagen"/>
          <p:cNvPicPr>
            <a:picLocks noChangeAspect="1"/>
          </p:cNvPicPr>
          <p:nvPr/>
        </p:nvPicPr>
        <p:blipFill>
          <a:blip r:embed="rId5" cstate="print"/>
          <a:srcRect/>
          <a:stretch>
            <a:fillRect/>
          </a:stretch>
        </p:blipFill>
        <p:spPr bwMode="auto">
          <a:xfrm>
            <a:off x="1259632" y="2780928"/>
            <a:ext cx="371475" cy="352425"/>
          </a:xfrm>
          <a:prstGeom prst="rect">
            <a:avLst/>
          </a:prstGeom>
          <a:noFill/>
          <a:ln w="9525">
            <a:noFill/>
            <a:miter lim="800000"/>
            <a:headEnd/>
            <a:tailEnd/>
          </a:ln>
        </p:spPr>
      </p:pic>
      <p:pic>
        <p:nvPicPr>
          <p:cNvPr id="3891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12160" y="4994673"/>
            <a:ext cx="312009" cy="3065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6"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endParaRPr lang="es-CL" sz="1000" dirty="0">
              <a:solidFill>
                <a:schemeClr val="bg1">
                  <a:lumMod val="50000"/>
                </a:schemeClr>
              </a:solidFill>
              <a:latin typeface="+mj-lt"/>
            </a:endParaRPr>
          </a:p>
        </p:txBody>
      </p:sp>
      <p:sp>
        <p:nvSpPr>
          <p:cNvPr id="18"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Results</a:t>
            </a:r>
            <a:r>
              <a:rPr lang="es-ES_tradnl" sz="2400" b="1" baseline="30000" dirty="0" smtClean="0">
                <a:solidFill>
                  <a:schemeClr val="bg1"/>
                </a:solidFill>
                <a:latin typeface="+mj-lt"/>
              </a:rPr>
              <a:t>  and </a:t>
            </a:r>
            <a:r>
              <a:rPr lang="es-ES_tradnl" sz="2400" b="1" baseline="30000" dirty="0" err="1" smtClean="0">
                <a:solidFill>
                  <a:schemeClr val="bg1"/>
                </a:solidFill>
                <a:latin typeface="+mj-lt"/>
              </a:rPr>
              <a:t>analysis</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13" name="12 Imagen"/>
          <p:cNvPicPr/>
          <p:nvPr/>
        </p:nvPicPr>
        <p:blipFill>
          <a:blip r:embed="rId7" cstate="print"/>
          <a:srcRect/>
          <a:stretch>
            <a:fillRect/>
          </a:stretch>
        </p:blipFill>
        <p:spPr bwMode="auto">
          <a:xfrm>
            <a:off x="899592" y="4005064"/>
            <a:ext cx="250825" cy="252413"/>
          </a:xfrm>
          <a:prstGeom prst="rect">
            <a:avLst/>
          </a:prstGeom>
          <a:noFill/>
          <a:ln w="9525">
            <a:noFill/>
            <a:miter lim="800000"/>
            <a:headEnd/>
            <a:tailEnd/>
          </a:ln>
        </p:spPr>
      </p:pic>
      <p:pic>
        <p:nvPicPr>
          <p:cNvPr id="14" name="13 Imagen"/>
          <p:cNvPicPr/>
          <p:nvPr/>
        </p:nvPicPr>
        <p:blipFill>
          <a:blip r:embed="rId8" cstate="print">
            <a:extLst>
              <a:ext uri="{28A0092B-C50C-407E-A947-70E740481C1C}">
                <a14:useLocalDpi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val="0"/>
              </a:ext>
            </a:extLst>
          </a:blip>
          <a:srcRect/>
          <a:stretch>
            <a:fillRect/>
          </a:stretch>
        </p:blipFill>
        <p:spPr bwMode="auto">
          <a:xfrm>
            <a:off x="899592" y="4725144"/>
            <a:ext cx="250949" cy="250949"/>
          </a:xfrm>
          <a:prstGeom prst="rect">
            <a:avLst/>
          </a:prstGeom>
          <a:noFill/>
          <a:ln>
            <a:noFill/>
          </a:ln>
          <a:effectLst/>
          <a:extLst>
            <a:ext uri="{909E8E84-426E-40DD-AFC4-6F175D3DCCD1}">
              <a14:hiddenFill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5065" name="20 Imagen"/>
          <p:cNvPicPr>
            <a:picLocks noChangeAspect="1"/>
          </p:cNvPicPr>
          <p:nvPr/>
        </p:nvPicPr>
        <p:blipFill>
          <a:blip r:embed="rId3" cstate="print"/>
          <a:srcRect/>
          <a:stretch>
            <a:fillRect/>
          </a:stretch>
        </p:blipFill>
        <p:spPr bwMode="auto">
          <a:xfrm>
            <a:off x="1609725" y="4724400"/>
            <a:ext cx="6267450" cy="576262"/>
          </a:xfrm>
          <a:prstGeom prst="rect">
            <a:avLst/>
          </a:prstGeom>
          <a:noFill/>
          <a:ln w="9525">
            <a:noFill/>
            <a:miter lim="800000"/>
            <a:headEnd/>
            <a:tailEnd/>
          </a:ln>
        </p:spPr>
      </p:pic>
      <p:pic>
        <p:nvPicPr>
          <p:cNvPr id="45066" name="21 Imagen"/>
          <p:cNvPicPr>
            <a:picLocks noChangeAspect="1"/>
          </p:cNvPicPr>
          <p:nvPr/>
        </p:nvPicPr>
        <p:blipFill>
          <a:blip r:embed="rId4" cstate="print"/>
          <a:srcRect/>
          <a:stretch>
            <a:fillRect/>
          </a:stretch>
        </p:blipFill>
        <p:spPr bwMode="auto">
          <a:xfrm>
            <a:off x="1331913" y="4652962"/>
            <a:ext cx="503237" cy="447675"/>
          </a:xfrm>
          <a:prstGeom prst="rect">
            <a:avLst/>
          </a:prstGeom>
          <a:noFill/>
          <a:ln w="9525">
            <a:noFill/>
            <a:miter lim="800000"/>
            <a:headEnd/>
            <a:tailEnd/>
          </a:ln>
        </p:spPr>
      </p:pic>
      <p:pic>
        <p:nvPicPr>
          <p:cNvPr id="18" name="17 Imagen"/>
          <p:cNvPicPr>
            <a:picLocks noChangeAspect="1"/>
          </p:cNvPicPr>
          <p:nvPr/>
        </p:nvPicPr>
        <p:blipFill>
          <a:blip r:embed="rId3" cstate="print"/>
          <a:srcRect/>
          <a:stretch>
            <a:fillRect/>
          </a:stretch>
        </p:blipFill>
        <p:spPr bwMode="auto">
          <a:xfrm>
            <a:off x="1627188" y="3716338"/>
            <a:ext cx="6267450" cy="649288"/>
          </a:xfrm>
          <a:prstGeom prst="rect">
            <a:avLst/>
          </a:prstGeom>
          <a:noFill/>
          <a:ln w="9525">
            <a:noFill/>
            <a:miter lim="800000"/>
            <a:headEnd/>
            <a:tailEnd/>
          </a:ln>
        </p:spPr>
      </p:pic>
      <p:pic>
        <p:nvPicPr>
          <p:cNvPr id="21" name="18 Imagen"/>
          <p:cNvPicPr>
            <a:picLocks noChangeAspect="1"/>
          </p:cNvPicPr>
          <p:nvPr/>
        </p:nvPicPr>
        <p:blipFill>
          <a:blip r:embed="rId4" cstate="print"/>
          <a:srcRect/>
          <a:stretch>
            <a:fillRect/>
          </a:stretch>
        </p:blipFill>
        <p:spPr bwMode="auto">
          <a:xfrm>
            <a:off x="1349375" y="3644901"/>
            <a:ext cx="504825" cy="447675"/>
          </a:xfrm>
          <a:prstGeom prst="rect">
            <a:avLst/>
          </a:prstGeom>
          <a:noFill/>
          <a:ln w="9525">
            <a:noFill/>
            <a:miter lim="800000"/>
            <a:headEnd/>
            <a:tailEnd/>
          </a:ln>
        </p:spPr>
      </p:pic>
      <p:pic>
        <p:nvPicPr>
          <p:cNvPr id="16" name="17 Imagen"/>
          <p:cNvPicPr>
            <a:picLocks noChangeAspect="1"/>
          </p:cNvPicPr>
          <p:nvPr/>
        </p:nvPicPr>
        <p:blipFill>
          <a:blip r:embed="rId3" cstate="print"/>
          <a:srcRect/>
          <a:stretch>
            <a:fillRect/>
          </a:stretch>
        </p:blipFill>
        <p:spPr bwMode="auto">
          <a:xfrm>
            <a:off x="1627188" y="2779712"/>
            <a:ext cx="6267450" cy="649288"/>
          </a:xfrm>
          <a:prstGeom prst="rect">
            <a:avLst/>
          </a:prstGeom>
          <a:noFill/>
          <a:ln w="9525">
            <a:noFill/>
            <a:miter lim="800000"/>
            <a:headEnd/>
            <a:tailEnd/>
          </a:ln>
        </p:spPr>
      </p:pic>
      <p:pic>
        <p:nvPicPr>
          <p:cNvPr id="17" name="18 Imagen"/>
          <p:cNvPicPr>
            <a:picLocks noChangeAspect="1"/>
          </p:cNvPicPr>
          <p:nvPr/>
        </p:nvPicPr>
        <p:blipFill>
          <a:blip r:embed="rId4" cstate="print"/>
          <a:srcRect/>
          <a:stretch>
            <a:fillRect/>
          </a:stretch>
        </p:blipFill>
        <p:spPr bwMode="auto">
          <a:xfrm>
            <a:off x="1349375" y="2708275"/>
            <a:ext cx="504825" cy="447675"/>
          </a:xfrm>
          <a:prstGeom prst="rect">
            <a:avLst/>
          </a:prstGeom>
          <a:noFill/>
          <a:ln w="9525">
            <a:noFill/>
            <a:miter lim="800000"/>
            <a:headEnd/>
            <a:tailEnd/>
          </a:ln>
        </p:spPr>
      </p:pic>
      <p:sp>
        <p:nvSpPr>
          <p:cNvPr id="45061" name="10 CuadroTexto"/>
          <p:cNvSpPr txBox="1">
            <a:spLocks noChangeArrowheads="1"/>
          </p:cNvSpPr>
          <p:nvPr/>
        </p:nvSpPr>
        <p:spPr bwMode="auto">
          <a:xfrm>
            <a:off x="1835150" y="2833772"/>
            <a:ext cx="5729288" cy="523220"/>
          </a:xfrm>
          <a:prstGeom prst="rect">
            <a:avLst/>
          </a:prstGeom>
          <a:noFill/>
          <a:ln w="9525">
            <a:noFill/>
            <a:miter lim="800000"/>
            <a:headEnd/>
            <a:tailEnd/>
          </a:ln>
        </p:spPr>
        <p:txBody>
          <a:bodyPr>
            <a:spAutoFit/>
          </a:bodyPr>
          <a:lstStyle/>
          <a:p>
            <a:pPr algn="just"/>
            <a:r>
              <a:rPr lang="en-US" sz="1400" b="1" dirty="0">
                <a:latin typeface="+mj-lt"/>
              </a:rPr>
              <a:t>Looking at the shapes of the curves in the two graphs, how did the concentration </a:t>
            </a:r>
            <a:r>
              <a:rPr lang="en-US" sz="1400" b="1" dirty="0" smtClean="0">
                <a:latin typeface="+mj-lt"/>
              </a:rPr>
              <a:t>of carbon </a:t>
            </a:r>
            <a:r>
              <a:rPr lang="en-US" sz="1400" b="1" dirty="0">
                <a:latin typeface="+mj-lt"/>
              </a:rPr>
              <a:t>dioxide </a:t>
            </a:r>
            <a:r>
              <a:rPr lang="en-US" sz="1400" b="1" dirty="0" smtClean="0">
                <a:latin typeface="+mj-lt"/>
              </a:rPr>
              <a:t>vary in </a:t>
            </a:r>
            <a:r>
              <a:rPr lang="en-US" sz="1400" b="1" dirty="0">
                <a:latin typeface="+mj-lt"/>
              </a:rPr>
              <a:t>both types of </a:t>
            </a:r>
            <a:r>
              <a:rPr lang="en-US" sz="1400" b="1" dirty="0" smtClean="0">
                <a:latin typeface="+mj-lt"/>
              </a:rPr>
              <a:t>seed?</a:t>
            </a:r>
            <a:endParaRPr lang="es-CL" sz="1400" b="1" dirty="0">
              <a:latin typeface="+mj-lt"/>
            </a:endParaRPr>
          </a:p>
        </p:txBody>
      </p:sp>
      <p:sp>
        <p:nvSpPr>
          <p:cNvPr id="45064" name="19 CuadroTexto"/>
          <p:cNvSpPr txBox="1">
            <a:spLocks noChangeArrowheads="1"/>
          </p:cNvSpPr>
          <p:nvPr/>
        </p:nvSpPr>
        <p:spPr bwMode="auto">
          <a:xfrm>
            <a:off x="1844675" y="4869160"/>
            <a:ext cx="5967413" cy="307777"/>
          </a:xfrm>
          <a:prstGeom prst="rect">
            <a:avLst/>
          </a:prstGeom>
          <a:noFill/>
          <a:ln w="9525">
            <a:noFill/>
            <a:miter lim="800000"/>
            <a:headEnd/>
            <a:tailEnd/>
          </a:ln>
        </p:spPr>
        <p:txBody>
          <a:bodyPr>
            <a:spAutoFit/>
          </a:bodyPr>
          <a:lstStyle/>
          <a:p>
            <a:pPr algn="just"/>
            <a:r>
              <a:rPr lang="en-US" sz="1400" b="1" dirty="0">
                <a:latin typeface="+mj-lt"/>
              </a:rPr>
              <a:t>How </a:t>
            </a:r>
            <a:r>
              <a:rPr lang="en-US" sz="1400" b="1" dirty="0" smtClean="0">
                <a:latin typeface="+mj-lt"/>
              </a:rPr>
              <a:t>do </a:t>
            </a:r>
            <a:r>
              <a:rPr lang="en-US" sz="1400" b="1" dirty="0">
                <a:latin typeface="+mj-lt"/>
              </a:rPr>
              <a:t>the tendencies in each case </a:t>
            </a:r>
            <a:r>
              <a:rPr lang="en-US" sz="1400" b="1" dirty="0" smtClean="0">
                <a:latin typeface="+mj-lt"/>
              </a:rPr>
              <a:t>relate </a:t>
            </a:r>
            <a:r>
              <a:rPr lang="en-US" sz="1400" b="1" dirty="0">
                <a:latin typeface="+mj-lt"/>
              </a:rPr>
              <a:t>to your earlier hypothesis?</a:t>
            </a:r>
            <a:endParaRPr lang="es-CL" sz="1400" b="1" dirty="0">
              <a:latin typeface="+mj-lt"/>
            </a:endParaRPr>
          </a:p>
        </p:txBody>
      </p:sp>
      <p:sp>
        <p:nvSpPr>
          <p:cNvPr id="45067" name="24 CuadroTexto"/>
          <p:cNvSpPr txBox="1">
            <a:spLocks noChangeArrowheads="1"/>
          </p:cNvSpPr>
          <p:nvPr/>
        </p:nvSpPr>
        <p:spPr bwMode="auto">
          <a:xfrm>
            <a:off x="1835150" y="3779372"/>
            <a:ext cx="5729288" cy="523220"/>
          </a:xfrm>
          <a:prstGeom prst="rect">
            <a:avLst/>
          </a:prstGeom>
          <a:noFill/>
          <a:ln w="9525">
            <a:noFill/>
            <a:miter lim="800000"/>
            <a:headEnd/>
            <a:tailEnd/>
          </a:ln>
        </p:spPr>
        <p:txBody>
          <a:bodyPr wrap="square">
            <a:spAutoFit/>
          </a:bodyPr>
          <a:lstStyle/>
          <a:p>
            <a:pPr algn="just"/>
            <a:r>
              <a:rPr lang="en-US" sz="1400" b="1" dirty="0">
                <a:latin typeface="+mj-lt"/>
              </a:rPr>
              <a:t>In which case </a:t>
            </a:r>
            <a:r>
              <a:rPr lang="en-US" sz="1400" b="1" dirty="0" smtClean="0">
                <a:latin typeface="+mj-lt"/>
              </a:rPr>
              <a:t>was the </a:t>
            </a:r>
            <a:r>
              <a:rPr lang="en-US" sz="1400" b="1" dirty="0">
                <a:latin typeface="+mj-lt"/>
              </a:rPr>
              <a:t>highest and the lowest value of carbon dioxide </a:t>
            </a:r>
            <a:r>
              <a:rPr lang="en-US" sz="1400" b="1" dirty="0" smtClean="0">
                <a:latin typeface="+mj-lt"/>
              </a:rPr>
              <a:t>recorded</a:t>
            </a:r>
            <a:r>
              <a:rPr lang="en-US" sz="1400" b="1" dirty="0">
                <a:latin typeface="+mj-lt"/>
              </a:rPr>
              <a:t>?</a:t>
            </a:r>
            <a:endParaRPr lang="es-CL" sz="1400" b="1" dirty="0">
              <a:latin typeface="+mj-lt"/>
            </a:endParaRPr>
          </a:p>
        </p:txBody>
      </p:sp>
      <p:sp>
        <p:nvSpPr>
          <p:cNvPr id="14" name="2 Subtítulo"/>
          <p:cNvSpPr txBox="1">
            <a:spLocks/>
          </p:cNvSpPr>
          <p:nvPr/>
        </p:nvSpPr>
        <p:spPr bwMode="auto">
          <a:xfrm>
            <a:off x="5508625"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15"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9"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endParaRPr lang="es-CL" sz="1000" dirty="0">
              <a:solidFill>
                <a:schemeClr val="bg1">
                  <a:lumMod val="50000"/>
                </a:schemeClr>
              </a:solidFill>
              <a:latin typeface="+mj-lt"/>
            </a:endParaRPr>
          </a:p>
        </p:txBody>
      </p:sp>
      <p:sp>
        <p:nvSpPr>
          <p:cNvPr id="20"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Results</a:t>
            </a:r>
            <a:r>
              <a:rPr lang="es-ES_tradnl" sz="2400" b="1" baseline="30000" dirty="0" smtClean="0">
                <a:solidFill>
                  <a:schemeClr val="bg1"/>
                </a:solidFill>
                <a:latin typeface="+mj-lt"/>
              </a:rPr>
              <a:t>  and </a:t>
            </a:r>
            <a:r>
              <a:rPr lang="es-ES_tradnl" sz="2400" b="1" baseline="30000" dirty="0" err="1" smtClean="0">
                <a:solidFill>
                  <a:schemeClr val="bg1"/>
                </a:solidFill>
                <a:latin typeface="+mj-lt"/>
              </a:rPr>
              <a:t>analysis</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 name="2 Subtítulo"/>
          <p:cNvSpPr txBox="1">
            <a:spLocks/>
          </p:cNvSpPr>
          <p:nvPr/>
        </p:nvSpPr>
        <p:spPr>
          <a:xfrm>
            <a:off x="5508625" y="1176338"/>
            <a:ext cx="4319588" cy="412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s-ES_tradnl" sz="2400" b="1" baseline="30000" dirty="0">
              <a:solidFill>
                <a:schemeClr val="bg1"/>
              </a:solidFill>
              <a:latin typeface="+mj-lt"/>
              <a:cs typeface="Calibri" pitchFamily="34" charset="0"/>
            </a:endParaRPr>
          </a:p>
        </p:txBody>
      </p:sp>
      <p:sp>
        <p:nvSpPr>
          <p:cNvPr id="10"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2"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endParaRPr lang="es-CL" sz="1000" dirty="0">
              <a:solidFill>
                <a:schemeClr val="bg1">
                  <a:lumMod val="50000"/>
                </a:schemeClr>
              </a:solidFill>
              <a:latin typeface="+mj-lt"/>
            </a:endParaRPr>
          </a:p>
        </p:txBody>
      </p:sp>
      <p:sp>
        <p:nvSpPr>
          <p:cNvPr id="14"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Results</a:t>
            </a:r>
            <a:r>
              <a:rPr lang="es-ES_tradnl" sz="2400" b="1" baseline="30000" dirty="0" smtClean="0">
                <a:solidFill>
                  <a:schemeClr val="bg1"/>
                </a:solidFill>
                <a:latin typeface="+mj-lt"/>
              </a:rPr>
              <a:t>  and </a:t>
            </a:r>
            <a:r>
              <a:rPr lang="es-ES_tradnl" sz="2400" b="1" baseline="30000" dirty="0" err="1" smtClean="0">
                <a:solidFill>
                  <a:schemeClr val="bg1"/>
                </a:solidFill>
                <a:latin typeface="+mj-lt"/>
              </a:rPr>
              <a:t>analysis</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2" name="1 Rectángulo redondeado"/>
          <p:cNvSpPr/>
          <p:nvPr/>
        </p:nvSpPr>
        <p:spPr>
          <a:xfrm>
            <a:off x="1520825" y="2276475"/>
            <a:ext cx="6219825"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13" name="2 CuadroTexto"/>
          <p:cNvSpPr txBox="1">
            <a:spLocks noChangeArrowheads="1"/>
          </p:cNvSpPr>
          <p:nvPr/>
        </p:nvSpPr>
        <p:spPr bwMode="auto">
          <a:xfrm>
            <a:off x="1835696" y="2348880"/>
            <a:ext cx="5654625" cy="307777"/>
          </a:xfrm>
          <a:prstGeom prst="rect">
            <a:avLst/>
          </a:prstGeom>
          <a:noFill/>
          <a:ln w="9525">
            <a:noFill/>
            <a:miter lim="800000"/>
            <a:headEnd/>
            <a:tailEnd/>
          </a:ln>
        </p:spPr>
        <p:txBody>
          <a:bodyPr wrap="none">
            <a:spAutoFit/>
          </a:bodyPr>
          <a:lstStyle/>
          <a:p>
            <a:r>
              <a:rPr lang="en-US" sz="1400" b="1" dirty="0">
                <a:solidFill>
                  <a:srgbClr val="F7B047"/>
                </a:solidFill>
                <a:latin typeface="Calibri" pitchFamily="34" charset="0"/>
              </a:rPr>
              <a:t>The graph below should be similar to the one the students came up with: </a:t>
            </a:r>
          </a:p>
        </p:txBody>
      </p:sp>
      <p:pic>
        <p:nvPicPr>
          <p:cNvPr id="15" name="14 Imagen" descr="Carbon dioxide concentration in germinated seeds.jpg"/>
          <p:cNvPicPr>
            <a:picLocks noChangeAspect="1"/>
          </p:cNvPicPr>
          <p:nvPr/>
        </p:nvPicPr>
        <p:blipFill>
          <a:blip r:embed="rId3" cstate="print"/>
          <a:stretch>
            <a:fillRect/>
          </a:stretch>
        </p:blipFill>
        <p:spPr>
          <a:xfrm>
            <a:off x="1643042" y="2928914"/>
            <a:ext cx="5572164" cy="371530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Efecto13\Desktop\Varios-HD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Rectángulo redondeado"/>
          <p:cNvSpPr/>
          <p:nvPr/>
        </p:nvSpPr>
        <p:spPr>
          <a:xfrm>
            <a:off x="1520825" y="2276475"/>
            <a:ext cx="6219825"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53252" name="2 CuadroTexto"/>
          <p:cNvSpPr txBox="1">
            <a:spLocks noChangeArrowheads="1"/>
          </p:cNvSpPr>
          <p:nvPr/>
        </p:nvSpPr>
        <p:spPr bwMode="auto">
          <a:xfrm>
            <a:off x="1835696" y="2348880"/>
            <a:ext cx="5654625" cy="307777"/>
          </a:xfrm>
          <a:prstGeom prst="rect">
            <a:avLst/>
          </a:prstGeom>
          <a:noFill/>
          <a:ln w="9525">
            <a:noFill/>
            <a:miter lim="800000"/>
            <a:headEnd/>
            <a:tailEnd/>
          </a:ln>
        </p:spPr>
        <p:txBody>
          <a:bodyPr wrap="none">
            <a:spAutoFit/>
          </a:bodyPr>
          <a:lstStyle/>
          <a:p>
            <a:r>
              <a:rPr lang="en-US" sz="1400" b="1" dirty="0">
                <a:solidFill>
                  <a:srgbClr val="F7B047"/>
                </a:solidFill>
                <a:latin typeface="Calibri" pitchFamily="34" charset="0"/>
              </a:rPr>
              <a:t>The graph below should be similar to the one the students came up with: </a:t>
            </a:r>
          </a:p>
        </p:txBody>
      </p:sp>
      <p:sp>
        <p:nvSpPr>
          <p:cNvPr id="11" name="2 Subtítulo"/>
          <p:cNvSpPr txBox="1">
            <a:spLocks/>
          </p:cNvSpPr>
          <p:nvPr/>
        </p:nvSpPr>
        <p:spPr>
          <a:xfrm>
            <a:off x="5508625" y="1176338"/>
            <a:ext cx="4319588" cy="412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s-ES_tradnl" sz="2400" b="1" baseline="30000" dirty="0">
              <a:solidFill>
                <a:schemeClr val="bg1"/>
              </a:solidFill>
              <a:latin typeface="+mj-lt"/>
              <a:cs typeface="Calibri" pitchFamily="34" charset="0"/>
            </a:endParaRPr>
          </a:p>
        </p:txBody>
      </p:sp>
      <p:sp>
        <p:nvSpPr>
          <p:cNvPr id="12"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3"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endParaRPr lang="es-CL" sz="1000" dirty="0">
              <a:solidFill>
                <a:schemeClr val="bg1">
                  <a:lumMod val="50000"/>
                </a:schemeClr>
              </a:solidFill>
              <a:latin typeface="+mj-lt"/>
            </a:endParaRPr>
          </a:p>
        </p:txBody>
      </p:sp>
      <p:sp>
        <p:nvSpPr>
          <p:cNvPr id="10"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Results</a:t>
            </a:r>
            <a:r>
              <a:rPr lang="es-ES_tradnl" sz="2400" b="1" baseline="30000" dirty="0" smtClean="0">
                <a:solidFill>
                  <a:schemeClr val="bg1"/>
                </a:solidFill>
                <a:latin typeface="+mj-lt"/>
              </a:rPr>
              <a:t>  and </a:t>
            </a:r>
            <a:r>
              <a:rPr lang="es-ES_tradnl" sz="2400" b="1" baseline="30000" dirty="0" err="1" smtClean="0">
                <a:solidFill>
                  <a:schemeClr val="bg1"/>
                </a:solidFill>
                <a:latin typeface="+mj-lt"/>
              </a:rPr>
              <a:t>analysis</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15" name="14 Imagen" descr="Carbon dioxide concentration in ungerminated seeds.jpg"/>
          <p:cNvPicPr>
            <a:picLocks noChangeAspect="1"/>
          </p:cNvPicPr>
          <p:nvPr/>
        </p:nvPicPr>
        <p:blipFill>
          <a:blip r:embed="rId4" cstate="print"/>
          <a:stretch>
            <a:fillRect/>
          </a:stretch>
        </p:blipFill>
        <p:spPr>
          <a:xfrm>
            <a:off x="1643042" y="2857476"/>
            <a:ext cx="5572164" cy="371530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259632" y="2564904"/>
            <a:ext cx="6282952" cy="1440160"/>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14339"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4"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4342" name="2 CuadroTexto"/>
          <p:cNvSpPr txBox="1">
            <a:spLocks noChangeArrowheads="1"/>
          </p:cNvSpPr>
          <p:nvPr/>
        </p:nvSpPr>
        <p:spPr bwMode="auto">
          <a:xfrm>
            <a:off x="1470049" y="2753633"/>
            <a:ext cx="5910263" cy="1077218"/>
          </a:xfrm>
          <a:prstGeom prst="rect">
            <a:avLst/>
          </a:prstGeom>
          <a:noFill/>
          <a:ln w="9525">
            <a:noFill/>
            <a:miter lim="800000"/>
            <a:headEnd/>
            <a:tailEnd/>
          </a:ln>
        </p:spPr>
        <p:txBody>
          <a:bodyPr wrap="square">
            <a:spAutoFit/>
          </a:bodyPr>
          <a:lstStyle/>
          <a:p>
            <a:pPr algn="just"/>
            <a:r>
              <a:rPr lang="en-US" sz="1600" dirty="0">
                <a:latin typeface="+mn-lt"/>
              </a:rPr>
              <a:t>The objective of the study is </a:t>
            </a:r>
            <a:r>
              <a:rPr lang="en-US" sz="1600" dirty="0" smtClean="0">
                <a:latin typeface="+mn-lt"/>
              </a:rPr>
              <a:t>for </a:t>
            </a:r>
            <a:r>
              <a:rPr lang="en-US" sz="1600" dirty="0">
                <a:latin typeface="+mn-lt"/>
              </a:rPr>
              <a:t>students </a:t>
            </a:r>
            <a:r>
              <a:rPr lang="en-US" sz="1600" dirty="0" smtClean="0">
                <a:latin typeface="+mn-lt"/>
              </a:rPr>
              <a:t>to compare </a:t>
            </a:r>
            <a:r>
              <a:rPr lang="en-US" sz="1600" dirty="0">
                <a:latin typeface="+mn-lt"/>
              </a:rPr>
              <a:t>the amount of carbon dioxide generated before and during seed germination, through the formulation of hypothesis and subsequent verification using the carbon dioxide </a:t>
            </a:r>
            <a:r>
              <a:rPr lang="en-US" sz="1600" dirty="0" err="1">
                <a:latin typeface="+mn-lt"/>
              </a:rPr>
              <a:t>Labdisc</a:t>
            </a:r>
            <a:r>
              <a:rPr lang="en-US" sz="1600" dirty="0">
                <a:latin typeface="+mn-lt"/>
              </a:rPr>
              <a:t> sensor.</a:t>
            </a:r>
          </a:p>
        </p:txBody>
      </p:sp>
      <p:sp>
        <p:nvSpPr>
          <p:cNvPr id="9"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latin typeface="+mn-lt"/>
              </a:rPr>
              <a:t>Measuring carbon dioxide production in seeds, before and during </a:t>
            </a:r>
            <a:r>
              <a:rPr lang="en-US" sz="1000" dirty="0" smtClean="0">
                <a:solidFill>
                  <a:schemeClr val="bg1">
                    <a:lumMod val="50000"/>
                  </a:schemeClr>
                </a:solidFill>
                <a:latin typeface="+mn-lt"/>
              </a:rPr>
              <a:t>germination</a:t>
            </a:r>
            <a:endParaRPr lang="es-CL" sz="1000" dirty="0">
              <a:solidFill>
                <a:schemeClr val="bg1">
                  <a:lumMod val="50000"/>
                </a:schemeClr>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redondeado"/>
          <p:cNvSpPr/>
          <p:nvPr/>
        </p:nvSpPr>
        <p:spPr>
          <a:xfrm>
            <a:off x="1330324" y="2594207"/>
            <a:ext cx="6554044" cy="1698889"/>
          </a:xfrm>
          <a:prstGeom prst="roundRect">
            <a:avLst>
              <a:gd name="adj" fmla="val 6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redondeado"/>
          <p:cNvSpPr/>
          <p:nvPr/>
        </p:nvSpPr>
        <p:spPr>
          <a:xfrm>
            <a:off x="1330324" y="4596475"/>
            <a:ext cx="6554044" cy="1640837"/>
          </a:xfrm>
          <a:prstGeom prst="roundRect">
            <a:avLst>
              <a:gd name="adj" fmla="val 6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18 Rectángulo redondeado"/>
          <p:cNvSpPr/>
          <p:nvPr/>
        </p:nvSpPr>
        <p:spPr>
          <a:xfrm>
            <a:off x="1331913" y="4596475"/>
            <a:ext cx="6549063" cy="63272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7108" name="8 CuadroTexto"/>
          <p:cNvSpPr txBox="1">
            <a:spLocks noChangeArrowheads="1"/>
          </p:cNvSpPr>
          <p:nvPr/>
        </p:nvSpPr>
        <p:spPr bwMode="auto">
          <a:xfrm>
            <a:off x="1494447" y="4653136"/>
            <a:ext cx="6173897" cy="523220"/>
          </a:xfrm>
          <a:prstGeom prst="rect">
            <a:avLst/>
          </a:prstGeom>
          <a:noFill/>
          <a:ln w="9525">
            <a:noFill/>
            <a:miter lim="800000"/>
            <a:headEnd/>
            <a:tailEnd/>
          </a:ln>
        </p:spPr>
        <p:txBody>
          <a:bodyPr wrap="square">
            <a:spAutoFit/>
          </a:bodyPr>
          <a:lstStyle/>
          <a:p>
            <a:pPr algn="just"/>
            <a:r>
              <a:rPr lang="en-US" sz="1400" b="1" dirty="0">
                <a:latin typeface="+mj-lt"/>
              </a:rPr>
              <a:t>What metabolic </a:t>
            </a:r>
            <a:r>
              <a:rPr lang="en-US" sz="1400" b="1" dirty="0" smtClean="0">
                <a:latin typeface="+mj-lt"/>
              </a:rPr>
              <a:t>processes </a:t>
            </a:r>
            <a:r>
              <a:rPr lang="en-US" sz="1400" b="1" dirty="0">
                <a:latin typeface="+mj-lt"/>
              </a:rPr>
              <a:t>(those mentioned in </a:t>
            </a:r>
            <a:r>
              <a:rPr lang="en-US" sz="1400" b="1" dirty="0" smtClean="0">
                <a:latin typeface="+mj-lt"/>
              </a:rPr>
              <a:t>the theory section) </a:t>
            </a:r>
            <a:r>
              <a:rPr lang="en-US" sz="1400" b="1" dirty="0">
                <a:latin typeface="+mj-lt"/>
              </a:rPr>
              <a:t>could be related to the results obtained in the case of sprouts</a:t>
            </a:r>
            <a:r>
              <a:rPr lang="en-US" sz="1400" b="1" dirty="0" smtClean="0">
                <a:latin typeface="+mj-lt"/>
              </a:rPr>
              <a:t>?</a:t>
            </a:r>
            <a:endParaRPr lang="es-CL" sz="1400" dirty="0">
              <a:latin typeface="+mj-lt"/>
            </a:endParaRPr>
          </a:p>
        </p:txBody>
      </p:sp>
      <p:sp>
        <p:nvSpPr>
          <p:cNvPr id="16" name="15 Rectángulo redondeado"/>
          <p:cNvSpPr/>
          <p:nvPr/>
        </p:nvSpPr>
        <p:spPr>
          <a:xfrm>
            <a:off x="1331913" y="2309775"/>
            <a:ext cx="6549063" cy="72244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7114" name="17 CuadroTexto"/>
          <p:cNvSpPr txBox="1">
            <a:spLocks noChangeArrowheads="1"/>
          </p:cNvSpPr>
          <p:nvPr/>
        </p:nvSpPr>
        <p:spPr bwMode="auto">
          <a:xfrm>
            <a:off x="1494447" y="2409387"/>
            <a:ext cx="6173897" cy="523220"/>
          </a:xfrm>
          <a:prstGeom prst="rect">
            <a:avLst/>
          </a:prstGeom>
          <a:noFill/>
          <a:ln w="9525">
            <a:noFill/>
            <a:miter lim="800000"/>
            <a:headEnd/>
            <a:tailEnd/>
          </a:ln>
        </p:spPr>
        <p:txBody>
          <a:bodyPr wrap="square">
            <a:spAutoFit/>
          </a:bodyPr>
          <a:lstStyle/>
          <a:p>
            <a:pPr algn="just"/>
            <a:r>
              <a:rPr lang="en-US" sz="1400" b="1" dirty="0">
                <a:latin typeface="+mj-lt"/>
              </a:rPr>
              <a:t>What energy needs do germinated seeds have compared to dormant seeds, </a:t>
            </a:r>
            <a:r>
              <a:rPr lang="en-US" sz="1400" b="1" dirty="0" smtClean="0">
                <a:latin typeface="+mj-lt"/>
              </a:rPr>
              <a:t>that could </a:t>
            </a:r>
            <a:r>
              <a:rPr lang="en-US" sz="1400" b="1" dirty="0">
                <a:latin typeface="+mj-lt"/>
              </a:rPr>
              <a:t>be related to the obtained </a:t>
            </a:r>
            <a:r>
              <a:rPr lang="en-US" sz="1400" b="1" dirty="0" smtClean="0">
                <a:latin typeface="+mj-lt"/>
              </a:rPr>
              <a:t>data results?</a:t>
            </a:r>
          </a:p>
        </p:txBody>
      </p:sp>
      <p:sp>
        <p:nvSpPr>
          <p:cNvPr id="13" name="2 Subtítulo"/>
          <p:cNvSpPr txBox="1">
            <a:spLocks/>
          </p:cNvSpPr>
          <p:nvPr/>
        </p:nvSpPr>
        <p:spPr bwMode="auto">
          <a:xfrm>
            <a:off x="5508625" y="1126261"/>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14"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7"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r>
              <a:rPr lang="en-US" sz="1000" dirty="0" smtClean="0">
                <a:solidFill>
                  <a:schemeClr val="bg1">
                    <a:lumMod val="50000"/>
                  </a:schemeClr>
                </a:solidFill>
                <a:latin typeface="+mj-lt"/>
              </a:rPr>
              <a:t>.</a:t>
            </a:r>
            <a:endParaRPr lang="es-CL" sz="1000" dirty="0">
              <a:solidFill>
                <a:schemeClr val="bg1">
                  <a:lumMod val="50000"/>
                </a:schemeClr>
              </a:solidFill>
              <a:latin typeface="+mj-lt"/>
            </a:endParaRPr>
          </a:p>
        </p:txBody>
      </p:sp>
      <p:sp>
        <p:nvSpPr>
          <p:cNvPr id="15"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Conclusions</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2" name="1 CuadroTexto"/>
          <p:cNvSpPr txBox="1"/>
          <p:nvPr/>
        </p:nvSpPr>
        <p:spPr>
          <a:xfrm>
            <a:off x="1494447" y="2980109"/>
            <a:ext cx="6173897" cy="1384995"/>
          </a:xfrm>
          <a:prstGeom prst="rect">
            <a:avLst/>
          </a:prstGeom>
          <a:noFill/>
        </p:spPr>
        <p:txBody>
          <a:bodyPr wrap="square" rtlCol="0">
            <a:spAutoFit/>
          </a:bodyPr>
          <a:lstStyle/>
          <a:p>
            <a:pPr algn="just"/>
            <a:r>
              <a:rPr lang="en-US" sz="1400" dirty="0">
                <a:latin typeface="+mn-lt"/>
              </a:rPr>
              <a:t>Students must identify that </a:t>
            </a:r>
            <a:r>
              <a:rPr lang="en-US" sz="1400" dirty="0" smtClean="0">
                <a:latin typeface="+mn-lt"/>
              </a:rPr>
              <a:t>in order for seeds </a:t>
            </a:r>
            <a:r>
              <a:rPr lang="en-US" sz="1400" dirty="0">
                <a:latin typeface="+mn-lt"/>
              </a:rPr>
              <a:t>to </a:t>
            </a:r>
            <a:r>
              <a:rPr lang="en-US" sz="1400" dirty="0" smtClean="0">
                <a:latin typeface="+mn-lt"/>
              </a:rPr>
              <a:t>germinate </a:t>
            </a:r>
            <a:r>
              <a:rPr lang="en-US" sz="1400" dirty="0">
                <a:latin typeface="+mn-lt"/>
              </a:rPr>
              <a:t>they </a:t>
            </a:r>
            <a:r>
              <a:rPr lang="en-US" sz="1400" dirty="0" smtClean="0">
                <a:latin typeface="+mn-lt"/>
              </a:rPr>
              <a:t>must spend </a:t>
            </a:r>
            <a:r>
              <a:rPr lang="en-US" sz="1400" dirty="0">
                <a:latin typeface="+mn-lt"/>
              </a:rPr>
              <a:t>a lot of energy, since the plant growth process </a:t>
            </a:r>
            <a:r>
              <a:rPr lang="en-US" sz="1400" dirty="0" smtClean="0">
                <a:latin typeface="+mn-lt"/>
              </a:rPr>
              <a:t>involves high </a:t>
            </a:r>
            <a:r>
              <a:rPr lang="en-US" sz="1400" dirty="0">
                <a:latin typeface="+mn-lt"/>
              </a:rPr>
              <a:t>energy costs. This is consistent with the results obtained, because </a:t>
            </a:r>
            <a:r>
              <a:rPr lang="en-US" sz="1400" dirty="0" smtClean="0">
                <a:latin typeface="+mn-lt"/>
              </a:rPr>
              <a:t>in order to produce energy </a:t>
            </a:r>
            <a:r>
              <a:rPr lang="en-US" sz="1400" dirty="0">
                <a:latin typeface="+mn-lt"/>
              </a:rPr>
              <a:t>in the form of </a:t>
            </a:r>
            <a:r>
              <a:rPr lang="en-US" sz="1400" dirty="0" smtClean="0">
                <a:latin typeface="+mn-lt"/>
              </a:rPr>
              <a:t>ATP, </a:t>
            </a:r>
            <a:r>
              <a:rPr lang="en-US" sz="1400" dirty="0">
                <a:latin typeface="+mn-lt"/>
              </a:rPr>
              <a:t>plants release carbon dioxide into the atmosphere. As the dormant seeds do not activate these processes, a significant change is observed in the concentration of CO</a:t>
            </a:r>
            <a:r>
              <a:rPr lang="en-US" sz="900" dirty="0">
                <a:latin typeface="+mn-lt"/>
              </a:rPr>
              <a:t>2</a:t>
            </a:r>
            <a:r>
              <a:rPr lang="en-US" sz="1400" dirty="0">
                <a:latin typeface="+mn-lt"/>
              </a:rPr>
              <a:t>.</a:t>
            </a:r>
            <a:endParaRPr lang="es-CL" sz="1400" dirty="0">
              <a:latin typeface="+mn-lt"/>
            </a:endParaRPr>
          </a:p>
        </p:txBody>
      </p:sp>
      <p:pic>
        <p:nvPicPr>
          <p:cNvPr id="18" name="15 Imagen"/>
          <p:cNvPicPr>
            <a:picLocks noChangeAspect="1"/>
          </p:cNvPicPr>
          <p:nvPr/>
        </p:nvPicPr>
        <p:blipFill>
          <a:blip r:embed="rId2" cstate="print"/>
          <a:srcRect/>
          <a:stretch>
            <a:fillRect/>
          </a:stretch>
        </p:blipFill>
        <p:spPr bwMode="auto">
          <a:xfrm>
            <a:off x="1117600" y="2156057"/>
            <a:ext cx="428625" cy="438150"/>
          </a:xfrm>
          <a:prstGeom prst="rect">
            <a:avLst/>
          </a:prstGeom>
          <a:noFill/>
          <a:ln w="9525">
            <a:noFill/>
            <a:miter lim="800000"/>
            <a:headEnd/>
            <a:tailEnd/>
          </a:ln>
        </p:spPr>
      </p:pic>
      <p:sp>
        <p:nvSpPr>
          <p:cNvPr id="20" name="19 CuadroTexto"/>
          <p:cNvSpPr txBox="1"/>
          <p:nvPr/>
        </p:nvSpPr>
        <p:spPr>
          <a:xfrm>
            <a:off x="1494447" y="5229201"/>
            <a:ext cx="6173897" cy="954107"/>
          </a:xfrm>
          <a:prstGeom prst="rect">
            <a:avLst/>
          </a:prstGeom>
          <a:noFill/>
        </p:spPr>
        <p:txBody>
          <a:bodyPr wrap="square" rtlCol="0">
            <a:spAutoFit/>
          </a:bodyPr>
          <a:lstStyle/>
          <a:p>
            <a:pPr algn="just"/>
            <a:r>
              <a:rPr lang="en-US" sz="1400" dirty="0" smtClean="0">
                <a:latin typeface="+mn-lt"/>
              </a:rPr>
              <a:t>Students, </a:t>
            </a:r>
            <a:r>
              <a:rPr lang="en-US" sz="1400" dirty="0">
                <a:latin typeface="+mn-lt"/>
              </a:rPr>
              <a:t>noting the increase in the concentration of CO</a:t>
            </a:r>
            <a:r>
              <a:rPr lang="en-US" sz="900" dirty="0">
                <a:latin typeface="+mn-lt"/>
              </a:rPr>
              <a:t>2</a:t>
            </a:r>
            <a:r>
              <a:rPr lang="en-US" sz="1400" dirty="0">
                <a:latin typeface="+mn-lt"/>
              </a:rPr>
              <a:t> measured </a:t>
            </a:r>
            <a:r>
              <a:rPr lang="en-US" sz="1400" dirty="0" smtClean="0">
                <a:latin typeface="+mn-lt"/>
              </a:rPr>
              <a:t>in germinated </a:t>
            </a:r>
            <a:r>
              <a:rPr lang="en-US" sz="1400" dirty="0">
                <a:latin typeface="+mn-lt"/>
              </a:rPr>
              <a:t>seeds, must indicate that the metabolic process involved is cellular respiration,  </a:t>
            </a:r>
            <a:r>
              <a:rPr lang="en-US" sz="1400" dirty="0" smtClean="0">
                <a:latin typeface="+mn-lt"/>
              </a:rPr>
              <a:t>since </a:t>
            </a:r>
            <a:r>
              <a:rPr lang="en-US" sz="1400" dirty="0">
                <a:latin typeface="+mn-lt"/>
              </a:rPr>
              <a:t>this is the only one in which carbon dioxide is released into the environment (in the case of </a:t>
            </a:r>
            <a:r>
              <a:rPr lang="en-US" sz="1400" dirty="0" smtClean="0">
                <a:latin typeface="+mn-lt"/>
              </a:rPr>
              <a:t>photosynthesis </a:t>
            </a:r>
            <a:r>
              <a:rPr lang="en-US" sz="1400" dirty="0">
                <a:latin typeface="+mn-lt"/>
              </a:rPr>
              <a:t>CO</a:t>
            </a:r>
            <a:r>
              <a:rPr lang="en-US" sz="900" dirty="0">
                <a:latin typeface="+mn-lt"/>
              </a:rPr>
              <a:t>2</a:t>
            </a:r>
            <a:r>
              <a:rPr lang="en-US" sz="1400" dirty="0">
                <a:latin typeface="+mn-lt"/>
              </a:rPr>
              <a:t> is incorporated into the </a:t>
            </a:r>
            <a:r>
              <a:rPr lang="en-US" sz="1400" dirty="0" smtClean="0">
                <a:latin typeface="+mn-lt"/>
              </a:rPr>
              <a:t>plant).</a:t>
            </a:r>
            <a:endParaRPr lang="es-CL" sz="1400" dirty="0">
              <a:latin typeface="+mn-lt"/>
            </a:endParaRPr>
          </a:p>
        </p:txBody>
      </p:sp>
      <p:pic>
        <p:nvPicPr>
          <p:cNvPr id="21" name="15 Imagen"/>
          <p:cNvPicPr>
            <a:picLocks noChangeAspect="1"/>
          </p:cNvPicPr>
          <p:nvPr/>
        </p:nvPicPr>
        <p:blipFill>
          <a:blip r:embed="rId2" cstate="print"/>
          <a:srcRect/>
          <a:stretch>
            <a:fillRect/>
          </a:stretch>
        </p:blipFill>
        <p:spPr bwMode="auto">
          <a:xfrm>
            <a:off x="1116012" y="4453956"/>
            <a:ext cx="428625"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 name="20 Rectángulo redondeado"/>
          <p:cNvSpPr/>
          <p:nvPr/>
        </p:nvSpPr>
        <p:spPr>
          <a:xfrm>
            <a:off x="1323316" y="5054417"/>
            <a:ext cx="6554044" cy="1254903"/>
          </a:xfrm>
          <a:prstGeom prst="roundRect">
            <a:avLst>
              <a:gd name="adj" fmla="val 6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z</a:t>
            </a:r>
            <a:endParaRPr lang="es-CL" dirty="0"/>
          </a:p>
        </p:txBody>
      </p:sp>
      <p:sp>
        <p:nvSpPr>
          <p:cNvPr id="22" name="21 Rectángulo redondeado"/>
          <p:cNvSpPr/>
          <p:nvPr/>
        </p:nvSpPr>
        <p:spPr>
          <a:xfrm>
            <a:off x="1323316" y="4831992"/>
            <a:ext cx="6554043" cy="725443"/>
          </a:xfrm>
          <a:prstGeom prst="roundRect">
            <a:avLst>
              <a:gd name="adj" fmla="val 885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16 Rectángulo redondeado"/>
          <p:cNvSpPr/>
          <p:nvPr/>
        </p:nvSpPr>
        <p:spPr>
          <a:xfrm>
            <a:off x="1330324" y="2794346"/>
            <a:ext cx="6554044" cy="1898958"/>
          </a:xfrm>
          <a:prstGeom prst="roundRect">
            <a:avLst>
              <a:gd name="adj" fmla="val 6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1 Rectángulo redondeado"/>
          <p:cNvSpPr/>
          <p:nvPr/>
        </p:nvSpPr>
        <p:spPr>
          <a:xfrm>
            <a:off x="1339924" y="2306465"/>
            <a:ext cx="6544443" cy="975763"/>
          </a:xfrm>
          <a:prstGeom prst="roundRect">
            <a:avLst>
              <a:gd name="adj" fmla="val 885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8133" name="13 Imagen"/>
          <p:cNvPicPr>
            <a:picLocks noChangeAspect="1"/>
          </p:cNvPicPr>
          <p:nvPr/>
        </p:nvPicPr>
        <p:blipFill>
          <a:blip r:embed="rId3" cstate="print"/>
          <a:srcRect/>
          <a:stretch>
            <a:fillRect/>
          </a:stretch>
        </p:blipFill>
        <p:spPr bwMode="auto">
          <a:xfrm>
            <a:off x="1042518" y="4738583"/>
            <a:ext cx="6543675" cy="657225"/>
          </a:xfrm>
          <a:prstGeom prst="rect">
            <a:avLst/>
          </a:prstGeom>
          <a:noFill/>
          <a:ln w="9525">
            <a:noFill/>
            <a:miter lim="800000"/>
            <a:headEnd/>
            <a:tailEnd/>
          </a:ln>
        </p:spPr>
      </p:pic>
      <p:pic>
        <p:nvPicPr>
          <p:cNvPr id="48134" name="19 Imagen"/>
          <p:cNvPicPr>
            <a:picLocks noChangeAspect="1"/>
          </p:cNvPicPr>
          <p:nvPr/>
        </p:nvPicPr>
        <p:blipFill>
          <a:blip r:embed="rId3" cstate="print"/>
          <a:srcRect/>
          <a:stretch>
            <a:fillRect/>
          </a:stretch>
        </p:blipFill>
        <p:spPr bwMode="auto">
          <a:xfrm>
            <a:off x="1055688" y="2204864"/>
            <a:ext cx="6543675" cy="657225"/>
          </a:xfrm>
          <a:prstGeom prst="rect">
            <a:avLst/>
          </a:prstGeom>
          <a:noFill/>
          <a:ln w="9525">
            <a:noFill/>
            <a:miter lim="800000"/>
            <a:headEnd/>
            <a:tailEnd/>
          </a:ln>
        </p:spPr>
      </p:pic>
      <p:sp>
        <p:nvSpPr>
          <p:cNvPr id="3" name="2 Rectángulo"/>
          <p:cNvSpPr/>
          <p:nvPr/>
        </p:nvSpPr>
        <p:spPr>
          <a:xfrm>
            <a:off x="7020272" y="2306465"/>
            <a:ext cx="720079" cy="3304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136" name="23 CuadroTexto"/>
          <p:cNvSpPr txBox="1">
            <a:spLocks noChangeArrowheads="1"/>
          </p:cNvSpPr>
          <p:nvPr/>
        </p:nvSpPr>
        <p:spPr bwMode="auto">
          <a:xfrm>
            <a:off x="1547813" y="2330877"/>
            <a:ext cx="6192539" cy="954107"/>
          </a:xfrm>
          <a:prstGeom prst="rect">
            <a:avLst/>
          </a:prstGeom>
          <a:noFill/>
          <a:ln w="9525">
            <a:noFill/>
            <a:miter lim="800000"/>
            <a:headEnd/>
            <a:tailEnd/>
          </a:ln>
        </p:spPr>
        <p:txBody>
          <a:bodyPr wrap="square">
            <a:spAutoFit/>
          </a:bodyPr>
          <a:lstStyle/>
          <a:p>
            <a:pPr algn="just"/>
            <a:r>
              <a:rPr lang="en-US" sz="1400" b="1" dirty="0" smtClean="0">
                <a:latin typeface="+mj-lt"/>
              </a:rPr>
              <a:t>In order to increase the concentration of carbon dioxide and naturally decrease the concentration of oxygen in a biological system, what </a:t>
            </a:r>
            <a:r>
              <a:rPr lang="en-US" sz="1400" b="1" dirty="0">
                <a:latin typeface="+mj-lt"/>
              </a:rPr>
              <a:t>would you recommend to </a:t>
            </a:r>
            <a:r>
              <a:rPr lang="en-US" sz="1400" b="1" dirty="0" smtClean="0">
                <a:latin typeface="+mj-lt"/>
              </a:rPr>
              <a:t>be incorporated into </a:t>
            </a:r>
            <a:r>
              <a:rPr lang="en-US" sz="1400" b="1" dirty="0">
                <a:latin typeface="+mj-lt"/>
              </a:rPr>
              <a:t>the </a:t>
            </a:r>
            <a:r>
              <a:rPr lang="en-US" sz="1400" b="1" dirty="0" smtClean="0">
                <a:latin typeface="+mj-lt"/>
              </a:rPr>
              <a:t>system? Recommend using only </a:t>
            </a:r>
            <a:r>
              <a:rPr lang="en-US" sz="1400" b="1" dirty="0">
                <a:latin typeface="+mj-lt"/>
              </a:rPr>
              <a:t>non-germinated seeds, only germinated seeds or a mixture of both? Justify your answer</a:t>
            </a:r>
            <a:r>
              <a:rPr lang="en-US" sz="1400" b="1" dirty="0" smtClean="0">
                <a:latin typeface="+mj-lt"/>
              </a:rPr>
              <a:t>.</a:t>
            </a:r>
          </a:p>
        </p:txBody>
      </p:sp>
      <p:sp>
        <p:nvSpPr>
          <p:cNvPr id="24" name="23 Rectángulo"/>
          <p:cNvSpPr/>
          <p:nvPr/>
        </p:nvSpPr>
        <p:spPr>
          <a:xfrm>
            <a:off x="7020272" y="4831992"/>
            <a:ext cx="720079" cy="3304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2 Subtítulo"/>
          <p:cNvSpPr txBox="1">
            <a:spLocks/>
          </p:cNvSpPr>
          <p:nvPr/>
        </p:nvSpPr>
        <p:spPr bwMode="auto">
          <a:xfrm>
            <a:off x="5508625"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15" name="26 CuadroTexto"/>
          <p:cNvSpPr txBox="1">
            <a:spLocks noChangeArrowheads="1"/>
          </p:cNvSpPr>
          <p:nvPr/>
        </p:nvSpPr>
        <p:spPr bwMode="auto">
          <a:xfrm>
            <a:off x="1539800" y="4831992"/>
            <a:ext cx="6200551" cy="738664"/>
          </a:xfrm>
          <a:prstGeom prst="rect">
            <a:avLst/>
          </a:prstGeom>
          <a:noFill/>
          <a:ln w="9525">
            <a:noFill/>
            <a:miter lim="800000"/>
            <a:headEnd/>
            <a:tailEnd/>
          </a:ln>
        </p:spPr>
        <p:txBody>
          <a:bodyPr wrap="square">
            <a:spAutoFit/>
          </a:bodyPr>
          <a:lstStyle/>
          <a:p>
            <a:pPr algn="just"/>
            <a:r>
              <a:rPr lang="en-US" sz="1400" b="1" dirty="0">
                <a:latin typeface="+mj-lt"/>
              </a:rPr>
              <a:t>If the carbon dioxide levels in plants are measured at different stages of its life cycle after germination, What would you expect to find according to what you have learned about cellular respiration</a:t>
            </a:r>
            <a:r>
              <a:rPr lang="en-US" sz="1400" b="1" dirty="0" smtClean="0">
                <a:latin typeface="+mj-lt"/>
              </a:rPr>
              <a:t>?</a:t>
            </a:r>
            <a:endParaRPr lang="es-CL" sz="1400" dirty="0">
              <a:latin typeface="+mj-lt"/>
            </a:endParaRPr>
          </a:p>
        </p:txBody>
      </p:sp>
      <p:sp>
        <p:nvSpPr>
          <p:cNvPr id="14"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8"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endParaRPr lang="es-CL" sz="1000" dirty="0">
              <a:solidFill>
                <a:schemeClr val="bg1">
                  <a:lumMod val="50000"/>
                </a:schemeClr>
              </a:solidFill>
              <a:latin typeface="+mj-lt"/>
            </a:endParaRPr>
          </a:p>
        </p:txBody>
      </p:sp>
      <p:sp>
        <p:nvSpPr>
          <p:cNvPr id="16"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Activities</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for</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further</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application</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9" name="23 CuadroTexto"/>
          <p:cNvSpPr txBox="1">
            <a:spLocks noChangeArrowheads="1"/>
          </p:cNvSpPr>
          <p:nvPr/>
        </p:nvSpPr>
        <p:spPr bwMode="auto">
          <a:xfrm>
            <a:off x="1547813" y="3308309"/>
            <a:ext cx="6192539" cy="1384995"/>
          </a:xfrm>
          <a:prstGeom prst="rect">
            <a:avLst/>
          </a:prstGeom>
          <a:noFill/>
          <a:ln w="9525">
            <a:noFill/>
            <a:miter lim="800000"/>
            <a:headEnd/>
            <a:tailEnd/>
          </a:ln>
        </p:spPr>
        <p:txBody>
          <a:bodyPr wrap="square">
            <a:spAutoFit/>
          </a:bodyPr>
          <a:lstStyle/>
          <a:p>
            <a:pPr algn="just"/>
            <a:r>
              <a:rPr lang="en-US" sz="1400" dirty="0">
                <a:latin typeface="+mj-lt"/>
              </a:rPr>
              <a:t>Students should </a:t>
            </a:r>
            <a:r>
              <a:rPr lang="en-US" sz="1400" dirty="0" smtClean="0">
                <a:latin typeface="+mj-lt"/>
              </a:rPr>
              <a:t>point out that cellular </a:t>
            </a:r>
            <a:r>
              <a:rPr lang="en-US" sz="1400" dirty="0">
                <a:latin typeface="+mj-lt"/>
              </a:rPr>
              <a:t>respiration increases the concentration of CO</a:t>
            </a:r>
            <a:r>
              <a:rPr lang="en-US" sz="900" dirty="0">
                <a:latin typeface="+mj-lt"/>
              </a:rPr>
              <a:t>2</a:t>
            </a:r>
            <a:r>
              <a:rPr lang="en-US" sz="1400" dirty="0">
                <a:latin typeface="+mj-lt"/>
              </a:rPr>
              <a:t>, and O</a:t>
            </a:r>
            <a:r>
              <a:rPr lang="en-US" sz="900" dirty="0">
                <a:latin typeface="+mj-lt"/>
              </a:rPr>
              <a:t>2</a:t>
            </a:r>
            <a:r>
              <a:rPr lang="en-US" sz="1400" dirty="0">
                <a:latin typeface="+mj-lt"/>
              </a:rPr>
              <a:t> concentration decreases in the environment, since both molecules are reactants and products in the chemical equation of the process, respectively. </a:t>
            </a:r>
            <a:r>
              <a:rPr lang="en-US" sz="1400" dirty="0" smtClean="0">
                <a:latin typeface="+mj-lt"/>
              </a:rPr>
              <a:t>Therefore, it would </a:t>
            </a:r>
            <a:r>
              <a:rPr lang="en-US" sz="1400" dirty="0">
                <a:latin typeface="+mj-lt"/>
              </a:rPr>
              <a:t>be appropriate </a:t>
            </a:r>
            <a:r>
              <a:rPr lang="en-US" sz="1400" dirty="0" smtClean="0">
                <a:latin typeface="+mj-lt"/>
              </a:rPr>
              <a:t>to only place </a:t>
            </a:r>
            <a:r>
              <a:rPr lang="en-US" sz="1400" dirty="0">
                <a:latin typeface="+mj-lt"/>
              </a:rPr>
              <a:t>sprouts into the </a:t>
            </a:r>
            <a:r>
              <a:rPr lang="en-US" sz="1400" dirty="0" smtClean="0">
                <a:latin typeface="+mj-lt"/>
              </a:rPr>
              <a:t>system because </a:t>
            </a:r>
            <a:r>
              <a:rPr lang="en-US" sz="1400" dirty="0">
                <a:latin typeface="+mj-lt"/>
              </a:rPr>
              <a:t>according to the experiment, these are the only ones performing cellular respiration </a:t>
            </a:r>
            <a:r>
              <a:rPr lang="en-US" sz="1400" dirty="0" smtClean="0">
                <a:latin typeface="+mj-lt"/>
              </a:rPr>
              <a:t>at </a:t>
            </a:r>
            <a:r>
              <a:rPr lang="en-US" sz="1400" dirty="0">
                <a:latin typeface="+mj-lt"/>
              </a:rPr>
              <a:t>a considerable level.</a:t>
            </a:r>
            <a:endParaRPr lang="en-US" sz="1400" dirty="0" smtClean="0">
              <a:latin typeface="+mj-lt"/>
            </a:endParaRPr>
          </a:p>
        </p:txBody>
      </p:sp>
      <p:sp>
        <p:nvSpPr>
          <p:cNvPr id="20" name="23 CuadroTexto"/>
          <p:cNvSpPr txBox="1">
            <a:spLocks noChangeArrowheads="1"/>
          </p:cNvSpPr>
          <p:nvPr/>
        </p:nvSpPr>
        <p:spPr bwMode="auto">
          <a:xfrm>
            <a:off x="1547813" y="5570656"/>
            <a:ext cx="6192539" cy="738664"/>
          </a:xfrm>
          <a:prstGeom prst="rect">
            <a:avLst/>
          </a:prstGeom>
          <a:noFill/>
          <a:ln w="9525">
            <a:noFill/>
            <a:miter lim="800000"/>
            <a:headEnd/>
            <a:tailEnd/>
          </a:ln>
        </p:spPr>
        <p:txBody>
          <a:bodyPr wrap="square">
            <a:spAutoFit/>
          </a:bodyPr>
          <a:lstStyle/>
          <a:p>
            <a:pPr algn="just"/>
            <a:r>
              <a:rPr lang="en-US" sz="1400" dirty="0">
                <a:latin typeface="+mj-lt"/>
              </a:rPr>
              <a:t>Students should remember that </a:t>
            </a:r>
            <a:r>
              <a:rPr lang="en-US" sz="1400" dirty="0" smtClean="0">
                <a:latin typeface="+mj-lt"/>
              </a:rPr>
              <a:t>the theoretical section mentioned </a:t>
            </a:r>
            <a:r>
              <a:rPr lang="en-US" sz="1400" dirty="0">
                <a:latin typeface="+mj-lt"/>
              </a:rPr>
              <a:t>that plants perform cellular respiration throughout </a:t>
            </a:r>
            <a:r>
              <a:rPr lang="en-US" sz="1400" dirty="0" smtClean="0">
                <a:latin typeface="+mj-lt"/>
              </a:rPr>
              <a:t>their life</a:t>
            </a:r>
            <a:r>
              <a:rPr lang="en-US" sz="1400" dirty="0">
                <a:latin typeface="+mj-lt"/>
              </a:rPr>
              <a:t>; therefore, it would be expected to register an increase in the concentration of CO</a:t>
            </a:r>
            <a:r>
              <a:rPr lang="en-US" sz="900" dirty="0">
                <a:latin typeface="+mj-lt"/>
              </a:rPr>
              <a:t>2</a:t>
            </a:r>
            <a:r>
              <a:rPr lang="en-US" sz="1400" dirty="0">
                <a:latin typeface="+mj-lt"/>
              </a:rPr>
              <a:t> in these organisms.</a:t>
            </a:r>
            <a:endParaRPr lang="en-US" sz="1400" dirty="0" smtClean="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3 CuadroTexto"/>
          <p:cNvSpPr txBox="1">
            <a:spLocks noChangeArrowheads="1"/>
          </p:cNvSpPr>
          <p:nvPr/>
        </p:nvSpPr>
        <p:spPr bwMode="auto">
          <a:xfrm>
            <a:off x="1618927" y="2980690"/>
            <a:ext cx="6193433" cy="1384995"/>
          </a:xfrm>
          <a:prstGeom prst="rect">
            <a:avLst/>
          </a:prstGeom>
          <a:noFill/>
          <a:ln w="9525">
            <a:noFill/>
            <a:miter lim="800000"/>
            <a:headEnd/>
            <a:tailEnd/>
          </a:ln>
        </p:spPr>
        <p:txBody>
          <a:bodyPr wrap="square">
            <a:spAutoFit/>
          </a:bodyPr>
          <a:lstStyle/>
          <a:p>
            <a:pPr algn="just"/>
            <a:r>
              <a:rPr lang="en-US" sz="1400" dirty="0">
                <a:latin typeface="+mn-lt"/>
              </a:rPr>
              <a:t>Have you ever questioned what processes animals and </a:t>
            </a:r>
            <a:r>
              <a:rPr lang="en-US" sz="1400" dirty="0" smtClean="0">
                <a:latin typeface="+mn-lt"/>
              </a:rPr>
              <a:t>plants have </a:t>
            </a:r>
            <a:r>
              <a:rPr lang="en-US" sz="1400" dirty="0">
                <a:latin typeface="+mn-lt"/>
              </a:rPr>
              <a:t>in common? </a:t>
            </a:r>
            <a:r>
              <a:rPr lang="en-US" sz="1400" dirty="0" smtClean="0">
                <a:latin typeface="+mn-lt"/>
              </a:rPr>
              <a:t>We know </a:t>
            </a:r>
            <a:r>
              <a:rPr lang="en-US" sz="1400" dirty="0">
                <a:latin typeface="+mn-lt"/>
              </a:rPr>
              <a:t>that plants, animals and other creatures are living beings, because they share certain common features, including metabolism, which is needed for energy production. However, as in the case of human beings and other animals, metabolism in plants is not constant, but the processes are activated and change as they develop</a:t>
            </a:r>
            <a:r>
              <a:rPr lang="en-US" sz="1400" dirty="0" smtClean="0">
                <a:latin typeface="+mn-lt"/>
              </a:rPr>
              <a:t>.</a:t>
            </a:r>
            <a:endParaRPr lang="es-CL" sz="1400" dirty="0">
              <a:solidFill>
                <a:srgbClr val="FF0000"/>
              </a:solidFill>
              <a:latin typeface="+mn-lt"/>
            </a:endParaRPr>
          </a:p>
        </p:txBody>
      </p:sp>
      <p:pic>
        <p:nvPicPr>
          <p:cNvPr id="15364" name="5 Imagen"/>
          <p:cNvPicPr>
            <a:picLocks noChangeAspect="1"/>
          </p:cNvPicPr>
          <p:nvPr/>
        </p:nvPicPr>
        <p:blipFill>
          <a:blip r:embed="rId2" cstate="print"/>
          <a:srcRect/>
          <a:stretch>
            <a:fillRect/>
          </a:stretch>
        </p:blipFill>
        <p:spPr bwMode="auto">
          <a:xfrm>
            <a:off x="1445497" y="4625035"/>
            <a:ext cx="6366864" cy="532157"/>
          </a:xfrm>
          <a:prstGeom prst="rect">
            <a:avLst/>
          </a:prstGeom>
          <a:noFill/>
          <a:ln w="9525">
            <a:noFill/>
            <a:miter lim="800000"/>
            <a:headEnd/>
            <a:tailEnd/>
          </a:ln>
        </p:spPr>
      </p:pic>
      <p:pic>
        <p:nvPicPr>
          <p:cNvPr id="15365" name="8 Imagen"/>
          <p:cNvPicPr>
            <a:picLocks noChangeAspect="1"/>
          </p:cNvPicPr>
          <p:nvPr/>
        </p:nvPicPr>
        <p:blipFill>
          <a:blip r:embed="rId3" cstate="print"/>
          <a:srcRect/>
          <a:stretch>
            <a:fillRect/>
          </a:stretch>
        </p:blipFill>
        <p:spPr bwMode="auto">
          <a:xfrm>
            <a:off x="1220093" y="4484037"/>
            <a:ext cx="428625" cy="438150"/>
          </a:xfrm>
          <a:prstGeom prst="rect">
            <a:avLst/>
          </a:prstGeom>
          <a:noFill/>
          <a:ln w="9525">
            <a:noFill/>
            <a:miter lim="800000"/>
            <a:headEnd/>
            <a:tailEnd/>
          </a:ln>
        </p:spPr>
      </p:pic>
      <p:sp>
        <p:nvSpPr>
          <p:cNvPr id="15366" name="9 CuadroTexto"/>
          <p:cNvSpPr txBox="1">
            <a:spLocks noChangeArrowheads="1"/>
          </p:cNvSpPr>
          <p:nvPr/>
        </p:nvSpPr>
        <p:spPr bwMode="auto">
          <a:xfrm>
            <a:off x="1637606" y="4756898"/>
            <a:ext cx="6174754" cy="307777"/>
          </a:xfrm>
          <a:prstGeom prst="rect">
            <a:avLst/>
          </a:prstGeom>
          <a:noFill/>
          <a:ln w="9525">
            <a:noFill/>
            <a:miter lim="800000"/>
            <a:headEnd/>
            <a:tailEnd/>
          </a:ln>
        </p:spPr>
        <p:txBody>
          <a:bodyPr wrap="square">
            <a:spAutoFit/>
          </a:bodyPr>
          <a:lstStyle/>
          <a:p>
            <a:pPr algn="just"/>
            <a:r>
              <a:rPr lang="en-US" sz="1400" b="1" dirty="0">
                <a:latin typeface="+mn-lt"/>
              </a:rPr>
              <a:t>What metabolic processes are carried out in both plants and animals?</a:t>
            </a:r>
            <a:endParaRPr lang="es-CL" sz="1400" b="1" dirty="0">
              <a:latin typeface="+mn-lt"/>
            </a:endParaRPr>
          </a:p>
        </p:txBody>
      </p:sp>
      <p:sp>
        <p:nvSpPr>
          <p:cNvPr id="10" name="7 CuadroTexto"/>
          <p:cNvSpPr txBox="1">
            <a:spLocks noChangeArrowheads="1"/>
          </p:cNvSpPr>
          <p:nvPr/>
        </p:nvSpPr>
        <p:spPr bwMode="auto">
          <a:xfrm>
            <a:off x="5508625" y="1412776"/>
            <a:ext cx="3009542" cy="400110"/>
          </a:xfrm>
          <a:prstGeom prst="rect">
            <a:avLst/>
          </a:prstGeom>
          <a:noFill/>
          <a:ln w="9525">
            <a:noFill/>
            <a:miter lim="800000"/>
            <a:headEnd/>
            <a:tailEnd/>
          </a:ln>
        </p:spPr>
        <p:txBody>
          <a:bodyPr wrap="square" anchor="b">
            <a:spAutoFit/>
          </a:bodyPr>
          <a:lstStyle/>
          <a:p>
            <a:pPr algn="just"/>
            <a:endParaRPr lang="en-US" sz="1000" dirty="0" smtClean="0">
              <a:solidFill>
                <a:schemeClr val="bg1">
                  <a:lumMod val="50000"/>
                </a:schemeClr>
              </a:solidFill>
              <a:latin typeface="+mj-lt"/>
            </a:endParaRPr>
          </a:p>
          <a:p>
            <a:pPr algn="just"/>
            <a:endParaRPr lang="es-CL" sz="1000" dirty="0">
              <a:solidFill>
                <a:schemeClr val="bg1">
                  <a:lumMod val="50000"/>
                </a:schemeClr>
              </a:solidFill>
              <a:latin typeface="+mj-lt"/>
            </a:endParaRPr>
          </a:p>
        </p:txBody>
      </p:sp>
      <p:sp>
        <p:nvSpPr>
          <p:cNvPr id="12"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3"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a:t>
            </a:r>
            <a:r>
              <a:rPr lang="en-US" sz="1000" dirty="0" smtClean="0">
                <a:solidFill>
                  <a:schemeClr val="bg1">
                    <a:lumMod val="50000"/>
                  </a:schemeClr>
                </a:solidFill>
              </a:rPr>
              <a:t>germination</a:t>
            </a:r>
            <a:endParaRPr lang="es-CL" sz="1000" dirty="0">
              <a:solidFill>
                <a:schemeClr val="bg1">
                  <a:lumMod val="50000"/>
                </a:schemeClr>
              </a:solidFill>
            </a:endParaRPr>
          </a:p>
        </p:txBody>
      </p:sp>
      <p:sp>
        <p:nvSpPr>
          <p:cNvPr id="14"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and </a:t>
            </a:r>
            <a:r>
              <a:rPr lang="es-ES_tradnl" sz="2400" b="1" baseline="30000" dirty="0" err="1" smtClean="0">
                <a:solidFill>
                  <a:schemeClr val="bg1"/>
                </a:solidFill>
                <a:latin typeface="+mj-lt"/>
              </a:rPr>
              <a:t>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15" name="8 Imagen"/>
          <p:cNvPicPr>
            <a:picLocks noChangeAspect="1"/>
          </p:cNvPicPr>
          <p:nvPr/>
        </p:nvPicPr>
        <p:blipFill>
          <a:blip r:embed="rId4" cstate="print"/>
          <a:srcRect/>
          <a:stretch>
            <a:fillRect/>
          </a:stretch>
        </p:blipFill>
        <p:spPr bwMode="auto">
          <a:xfrm>
            <a:off x="1411288" y="2420938"/>
            <a:ext cx="2800350" cy="323850"/>
          </a:xfrm>
          <a:prstGeom prst="rect">
            <a:avLst/>
          </a:prstGeom>
          <a:noFill/>
          <a:ln w="9525">
            <a:noFill/>
            <a:miter lim="800000"/>
            <a:headEnd/>
            <a:tailEnd/>
          </a:ln>
        </p:spPr>
      </p:pic>
      <p:sp>
        <p:nvSpPr>
          <p:cNvPr id="16" name="2 Subtítulo"/>
          <p:cNvSpPr txBox="1">
            <a:spLocks/>
          </p:cNvSpPr>
          <p:nvPr/>
        </p:nvSpPr>
        <p:spPr>
          <a:xfrm>
            <a:off x="1619673" y="2492896"/>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5 Imagen"/>
          <p:cNvPicPr>
            <a:picLocks noChangeAspect="1"/>
          </p:cNvPicPr>
          <p:nvPr/>
        </p:nvPicPr>
        <p:blipFill>
          <a:blip r:embed="rId2" cstate="print"/>
          <a:srcRect/>
          <a:stretch>
            <a:fillRect/>
          </a:stretch>
        </p:blipFill>
        <p:spPr bwMode="auto">
          <a:xfrm>
            <a:off x="1445497" y="4653136"/>
            <a:ext cx="6366864" cy="532157"/>
          </a:xfrm>
          <a:prstGeom prst="rect">
            <a:avLst/>
          </a:prstGeom>
          <a:noFill/>
          <a:ln w="9525">
            <a:noFill/>
            <a:miter lim="800000"/>
            <a:headEnd/>
            <a:tailEnd/>
          </a:ln>
        </p:spPr>
      </p:pic>
      <p:pic>
        <p:nvPicPr>
          <p:cNvPr id="16385" name="13 Imagen"/>
          <p:cNvPicPr>
            <a:picLocks noChangeAspect="1"/>
          </p:cNvPicPr>
          <p:nvPr/>
        </p:nvPicPr>
        <p:blipFill>
          <a:blip r:embed="rId2" cstate="print"/>
          <a:srcRect/>
          <a:stretch>
            <a:fillRect/>
          </a:stretch>
        </p:blipFill>
        <p:spPr bwMode="auto">
          <a:xfrm>
            <a:off x="1472902" y="2922589"/>
            <a:ext cx="6339458" cy="506412"/>
          </a:xfrm>
          <a:prstGeom prst="rect">
            <a:avLst/>
          </a:prstGeom>
          <a:noFill/>
          <a:ln w="9525">
            <a:noFill/>
            <a:miter lim="800000"/>
            <a:headEnd/>
            <a:tailEnd/>
          </a:ln>
        </p:spPr>
      </p:pic>
      <p:pic>
        <p:nvPicPr>
          <p:cNvPr id="16386" name="14 Imagen"/>
          <p:cNvPicPr>
            <a:picLocks noChangeAspect="1"/>
          </p:cNvPicPr>
          <p:nvPr/>
        </p:nvPicPr>
        <p:blipFill>
          <a:blip r:embed="rId3" cstate="print"/>
          <a:srcRect/>
          <a:stretch>
            <a:fillRect/>
          </a:stretch>
        </p:blipFill>
        <p:spPr bwMode="auto">
          <a:xfrm>
            <a:off x="1258588" y="2782950"/>
            <a:ext cx="428625" cy="438150"/>
          </a:xfrm>
          <a:prstGeom prst="rect">
            <a:avLst/>
          </a:prstGeom>
          <a:noFill/>
          <a:ln w="9525">
            <a:noFill/>
            <a:miter lim="800000"/>
            <a:headEnd/>
            <a:tailEnd/>
          </a:ln>
        </p:spPr>
      </p:pic>
      <p:pic>
        <p:nvPicPr>
          <p:cNvPr id="16389" name="18 Imagen"/>
          <p:cNvPicPr>
            <a:picLocks noChangeAspect="1"/>
          </p:cNvPicPr>
          <p:nvPr/>
        </p:nvPicPr>
        <p:blipFill>
          <a:blip r:embed="rId3" cstate="print"/>
          <a:srcRect/>
          <a:stretch>
            <a:fillRect/>
          </a:stretch>
        </p:blipFill>
        <p:spPr bwMode="auto">
          <a:xfrm>
            <a:off x="1231183" y="4522241"/>
            <a:ext cx="428625" cy="438150"/>
          </a:xfrm>
          <a:prstGeom prst="rect">
            <a:avLst/>
          </a:prstGeom>
          <a:noFill/>
          <a:ln w="9525">
            <a:noFill/>
            <a:miter lim="800000"/>
            <a:headEnd/>
            <a:tailEnd/>
          </a:ln>
        </p:spPr>
      </p:pic>
      <p:sp>
        <p:nvSpPr>
          <p:cNvPr id="16390" name="19 CuadroTexto"/>
          <p:cNvSpPr txBox="1">
            <a:spLocks noChangeArrowheads="1"/>
          </p:cNvSpPr>
          <p:nvPr/>
        </p:nvSpPr>
        <p:spPr bwMode="auto">
          <a:xfrm>
            <a:off x="1617364" y="4777407"/>
            <a:ext cx="6121400" cy="307777"/>
          </a:xfrm>
          <a:prstGeom prst="rect">
            <a:avLst/>
          </a:prstGeom>
          <a:noFill/>
          <a:ln w="9525">
            <a:noFill/>
            <a:miter lim="800000"/>
            <a:headEnd/>
            <a:tailEnd/>
          </a:ln>
        </p:spPr>
        <p:txBody>
          <a:bodyPr>
            <a:spAutoFit/>
          </a:bodyPr>
          <a:lstStyle/>
          <a:p>
            <a:r>
              <a:rPr lang="en-US" sz="1400" b="1" dirty="0">
                <a:latin typeface="+mj-lt"/>
              </a:rPr>
              <a:t>How do the above processes vary </a:t>
            </a:r>
            <a:r>
              <a:rPr lang="en-US" sz="1400" b="1" dirty="0" smtClean="0">
                <a:latin typeface="+mj-lt"/>
              </a:rPr>
              <a:t>when a plant grows from a seed?</a:t>
            </a:r>
            <a:endParaRPr lang="es-CL" sz="1400" b="1" dirty="0">
              <a:latin typeface="+mj-lt"/>
            </a:endParaRPr>
          </a:p>
        </p:txBody>
      </p:sp>
      <p:sp>
        <p:nvSpPr>
          <p:cNvPr id="16392" name="24 CuadroTexto"/>
          <p:cNvSpPr txBox="1">
            <a:spLocks noChangeArrowheads="1"/>
          </p:cNvSpPr>
          <p:nvPr/>
        </p:nvSpPr>
        <p:spPr bwMode="auto">
          <a:xfrm>
            <a:off x="1617364" y="3049215"/>
            <a:ext cx="6049963" cy="307777"/>
          </a:xfrm>
          <a:prstGeom prst="rect">
            <a:avLst/>
          </a:prstGeom>
          <a:noFill/>
          <a:ln w="9525">
            <a:noFill/>
            <a:miter lim="800000"/>
            <a:headEnd/>
            <a:tailEnd/>
          </a:ln>
        </p:spPr>
        <p:txBody>
          <a:bodyPr>
            <a:spAutoFit/>
          </a:bodyPr>
          <a:lstStyle/>
          <a:p>
            <a:r>
              <a:rPr lang="en-US" sz="1400" b="1" dirty="0">
                <a:latin typeface="+mj-lt"/>
              </a:rPr>
              <a:t>What </a:t>
            </a:r>
            <a:r>
              <a:rPr lang="en-US" sz="1400" b="1" dirty="0" smtClean="0">
                <a:latin typeface="+mj-lt"/>
              </a:rPr>
              <a:t>metabolic processes </a:t>
            </a:r>
            <a:r>
              <a:rPr lang="en-US" sz="1400" b="1" dirty="0">
                <a:latin typeface="+mj-lt"/>
              </a:rPr>
              <a:t>do plants perform for energy?</a:t>
            </a:r>
            <a:endParaRPr lang="es-CL" sz="1400" b="1" dirty="0">
              <a:latin typeface="+mj-lt"/>
            </a:endParaRPr>
          </a:p>
        </p:txBody>
      </p:sp>
      <p:sp>
        <p:nvSpPr>
          <p:cNvPr id="12"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3"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endParaRPr lang="es-CL" sz="1000" dirty="0">
              <a:solidFill>
                <a:schemeClr val="bg1">
                  <a:lumMod val="50000"/>
                </a:schemeClr>
              </a:solidFill>
              <a:latin typeface="+mj-lt"/>
            </a:endParaRPr>
          </a:p>
        </p:txBody>
      </p:sp>
      <p:sp>
        <p:nvSpPr>
          <p:cNvPr id="15"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and </a:t>
            </a:r>
            <a:r>
              <a:rPr lang="es-ES_tradnl" sz="2400" b="1" baseline="30000" dirty="0" err="1" smtClean="0">
                <a:solidFill>
                  <a:schemeClr val="bg1"/>
                </a:solidFill>
                <a:latin typeface="+mj-lt"/>
              </a:rPr>
              <a:t>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11" name="8 Imagen"/>
          <p:cNvPicPr>
            <a:picLocks noChangeAspect="1"/>
          </p:cNvPicPr>
          <p:nvPr/>
        </p:nvPicPr>
        <p:blipFill>
          <a:blip r:embed="rId2" cstate="print"/>
          <a:srcRect/>
          <a:stretch>
            <a:fillRect/>
          </a:stretch>
        </p:blipFill>
        <p:spPr bwMode="auto">
          <a:xfrm>
            <a:off x="1411288" y="2420938"/>
            <a:ext cx="2800350" cy="323850"/>
          </a:xfrm>
          <a:prstGeom prst="rect">
            <a:avLst/>
          </a:prstGeom>
          <a:noFill/>
          <a:ln w="9525">
            <a:noFill/>
            <a:miter lim="800000"/>
            <a:headEnd/>
            <a:tailEnd/>
          </a:ln>
        </p:spPr>
      </p:pic>
      <p:sp>
        <p:nvSpPr>
          <p:cNvPr id="3382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33823"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33824" name="Rectangle 17"/>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dirty="0"/>
          </a:p>
        </p:txBody>
      </p:sp>
      <p:sp>
        <p:nvSpPr>
          <p:cNvPr id="18" name="2 Subtítulo"/>
          <p:cNvSpPr txBox="1">
            <a:spLocks/>
          </p:cNvSpPr>
          <p:nvPr/>
        </p:nvSpPr>
        <p:spPr bwMode="auto">
          <a:xfrm>
            <a:off x="5508625"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33813" name="11 CuadroTexto"/>
          <p:cNvSpPr txBox="1">
            <a:spLocks noChangeArrowheads="1"/>
          </p:cNvSpPr>
          <p:nvPr/>
        </p:nvSpPr>
        <p:spPr bwMode="auto">
          <a:xfrm>
            <a:off x="1619522" y="2972963"/>
            <a:ext cx="6192838" cy="3170099"/>
          </a:xfrm>
          <a:prstGeom prst="rect">
            <a:avLst/>
          </a:prstGeom>
          <a:noFill/>
          <a:ln w="9525">
            <a:noFill/>
            <a:miter lim="800000"/>
            <a:headEnd/>
            <a:tailEnd/>
          </a:ln>
        </p:spPr>
        <p:txBody>
          <a:bodyPr wrap="square">
            <a:spAutoFit/>
          </a:bodyPr>
          <a:lstStyle/>
          <a:p>
            <a:pPr algn="just"/>
            <a:r>
              <a:rPr lang="en-US" sz="1400" dirty="0">
                <a:latin typeface="+mj-lt"/>
              </a:rPr>
              <a:t>There are several processes associated with the metabolism of plants, many of which are variable, and increase or decrease depending on the stage of development in which the organism is </a:t>
            </a:r>
            <a:r>
              <a:rPr lang="en-US" sz="1400" dirty="0" smtClean="0">
                <a:latin typeface="+mj-lt"/>
              </a:rPr>
              <a:t> found.</a:t>
            </a:r>
            <a:endParaRPr lang="en-US" sz="1400" dirty="0">
              <a:latin typeface="+mj-lt"/>
            </a:endParaRPr>
          </a:p>
          <a:p>
            <a:pPr algn="just"/>
            <a:r>
              <a:rPr lang="en-US" sz="1400" dirty="0">
                <a:latin typeface="+mj-lt"/>
              </a:rPr>
              <a:t>Photosynthesis is </a:t>
            </a:r>
            <a:r>
              <a:rPr lang="en-US" sz="1400" dirty="0" smtClean="0">
                <a:latin typeface="+mj-lt"/>
              </a:rPr>
              <a:t>an example of a metabolic process that </a:t>
            </a:r>
            <a:r>
              <a:rPr lang="en-US" sz="1400" dirty="0">
                <a:latin typeface="+mj-lt"/>
              </a:rPr>
              <a:t>is performed by </a:t>
            </a:r>
            <a:r>
              <a:rPr lang="en-US" sz="1400" dirty="0" smtClean="0">
                <a:latin typeface="+mj-lt"/>
              </a:rPr>
              <a:t>plants where carbohydrates are produced from </a:t>
            </a:r>
            <a:r>
              <a:rPr lang="en-US" sz="1400" dirty="0">
                <a:latin typeface="+mj-lt"/>
              </a:rPr>
              <a:t>carbon dioxide, water and light energy according to the following chemical equation:</a:t>
            </a:r>
          </a:p>
          <a:p>
            <a:pPr algn="just"/>
            <a:endParaRPr lang="en-US" sz="1400" dirty="0">
              <a:latin typeface="+mj-lt"/>
            </a:endParaRPr>
          </a:p>
          <a:p>
            <a:pPr algn="just"/>
            <a:endParaRPr lang="en-US" sz="1400" dirty="0" smtClean="0">
              <a:latin typeface="+mj-lt"/>
            </a:endParaRPr>
          </a:p>
          <a:p>
            <a:pPr algn="ctr"/>
            <a:r>
              <a:rPr lang="en-US" dirty="0" smtClean="0">
                <a:latin typeface="+mj-lt"/>
              </a:rPr>
              <a:t>6CO</a:t>
            </a:r>
            <a:r>
              <a:rPr lang="en-US" sz="1100" dirty="0" smtClean="0">
                <a:latin typeface="+mj-lt"/>
              </a:rPr>
              <a:t>2</a:t>
            </a:r>
            <a:r>
              <a:rPr lang="en-US" dirty="0" smtClean="0">
                <a:latin typeface="+mj-lt"/>
              </a:rPr>
              <a:t> + 6H</a:t>
            </a:r>
            <a:r>
              <a:rPr lang="en-US" sz="1100" dirty="0" smtClean="0">
                <a:latin typeface="+mj-lt"/>
              </a:rPr>
              <a:t>2</a:t>
            </a:r>
            <a:r>
              <a:rPr lang="en-US" dirty="0" smtClean="0">
                <a:latin typeface="+mj-lt"/>
              </a:rPr>
              <a:t>O                   6O</a:t>
            </a:r>
            <a:r>
              <a:rPr lang="en-US" sz="1100" dirty="0" smtClean="0">
                <a:latin typeface="+mj-lt"/>
              </a:rPr>
              <a:t>2</a:t>
            </a:r>
            <a:r>
              <a:rPr lang="en-US" dirty="0" smtClean="0">
                <a:latin typeface="+mj-lt"/>
              </a:rPr>
              <a:t> + C</a:t>
            </a:r>
            <a:r>
              <a:rPr lang="en-US" sz="1100" dirty="0" smtClean="0">
                <a:latin typeface="+mj-lt"/>
              </a:rPr>
              <a:t>6</a:t>
            </a:r>
            <a:r>
              <a:rPr lang="en-US" dirty="0" smtClean="0">
                <a:latin typeface="+mj-lt"/>
              </a:rPr>
              <a:t>H</a:t>
            </a:r>
            <a:r>
              <a:rPr lang="en-US" sz="1100" dirty="0" smtClean="0">
                <a:latin typeface="+mj-lt"/>
              </a:rPr>
              <a:t>12</a:t>
            </a:r>
            <a:r>
              <a:rPr lang="en-US" dirty="0" smtClean="0">
                <a:latin typeface="+mj-lt"/>
              </a:rPr>
              <a:t>O</a:t>
            </a:r>
            <a:r>
              <a:rPr lang="en-US" sz="1100" dirty="0" smtClean="0">
                <a:latin typeface="+mj-lt"/>
              </a:rPr>
              <a:t>6</a:t>
            </a:r>
            <a:r>
              <a:rPr lang="en-US" dirty="0" smtClean="0">
                <a:latin typeface="+mj-lt"/>
              </a:rPr>
              <a:t> </a:t>
            </a:r>
            <a:endParaRPr lang="en-US" dirty="0">
              <a:latin typeface="+mj-lt"/>
            </a:endParaRPr>
          </a:p>
          <a:p>
            <a:pPr algn="just"/>
            <a:endParaRPr lang="en-US" sz="1400" dirty="0">
              <a:latin typeface="+mj-lt"/>
            </a:endParaRPr>
          </a:p>
          <a:p>
            <a:pPr algn="just"/>
            <a:r>
              <a:rPr lang="en-US" sz="1400" dirty="0" smtClean="0">
                <a:latin typeface="+mn-lt"/>
              </a:rPr>
              <a:t>The equation indicates that for </a:t>
            </a:r>
            <a:r>
              <a:rPr lang="en-US" sz="1400" dirty="0">
                <a:latin typeface="+mn-lt"/>
              </a:rPr>
              <a:t>photosynthesis, six molecules of carbon dioxide (CO</a:t>
            </a:r>
            <a:r>
              <a:rPr lang="en-US" sz="1000" dirty="0">
                <a:latin typeface="+mn-lt"/>
              </a:rPr>
              <a:t>2</a:t>
            </a:r>
            <a:r>
              <a:rPr lang="en-US" sz="1400" dirty="0">
                <a:latin typeface="+mn-lt"/>
              </a:rPr>
              <a:t>) and six water molecules (H</a:t>
            </a:r>
            <a:r>
              <a:rPr lang="en-US" sz="1000" dirty="0">
                <a:latin typeface="+mn-lt"/>
              </a:rPr>
              <a:t>2</a:t>
            </a:r>
            <a:r>
              <a:rPr lang="en-US" sz="1400" dirty="0">
                <a:latin typeface="+mn-lt"/>
              </a:rPr>
              <a:t>O) are used to produce six molecules of oxygen (O</a:t>
            </a:r>
            <a:r>
              <a:rPr lang="en-US" sz="1000" dirty="0">
                <a:latin typeface="+mn-lt"/>
              </a:rPr>
              <a:t>2</a:t>
            </a:r>
            <a:r>
              <a:rPr lang="en-US" sz="1400" dirty="0">
                <a:latin typeface="+mn-lt"/>
              </a:rPr>
              <a:t>) and </a:t>
            </a:r>
            <a:r>
              <a:rPr lang="en-US" sz="1400" dirty="0" smtClean="0">
                <a:latin typeface="+mn-lt"/>
              </a:rPr>
              <a:t>one </a:t>
            </a:r>
            <a:r>
              <a:rPr lang="en-US" sz="1400" dirty="0">
                <a:latin typeface="+mn-lt"/>
              </a:rPr>
              <a:t>carbohydrate molecule (C</a:t>
            </a:r>
            <a:r>
              <a:rPr lang="en-US" sz="1000" dirty="0">
                <a:latin typeface="+mn-lt"/>
              </a:rPr>
              <a:t>6</a:t>
            </a:r>
            <a:r>
              <a:rPr lang="en-US" sz="1400" dirty="0">
                <a:latin typeface="+mn-lt"/>
              </a:rPr>
              <a:t>H</a:t>
            </a:r>
            <a:r>
              <a:rPr lang="en-US" sz="1000" dirty="0">
                <a:latin typeface="+mn-lt"/>
              </a:rPr>
              <a:t>12</a:t>
            </a:r>
            <a:r>
              <a:rPr lang="en-US" sz="1400" dirty="0">
                <a:latin typeface="+mn-lt"/>
              </a:rPr>
              <a:t>O</a:t>
            </a:r>
            <a:r>
              <a:rPr lang="en-US" sz="1000" dirty="0">
                <a:latin typeface="+mn-lt"/>
              </a:rPr>
              <a:t>6</a:t>
            </a:r>
            <a:r>
              <a:rPr lang="en-US" sz="1400" dirty="0">
                <a:latin typeface="+mn-lt"/>
              </a:rPr>
              <a:t>). Oxygen molecules are released into the atmosphere, while the carbohydrate molecule is used for energy or stored.</a:t>
            </a:r>
          </a:p>
        </p:txBody>
      </p:sp>
      <p:cxnSp>
        <p:nvCxnSpPr>
          <p:cNvPr id="3" name="2 Conector recto de flecha"/>
          <p:cNvCxnSpPr/>
          <p:nvPr/>
        </p:nvCxnSpPr>
        <p:spPr>
          <a:xfrm>
            <a:off x="4211960" y="4844923"/>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5"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endParaRPr lang="es-CL" sz="1000" dirty="0">
              <a:solidFill>
                <a:schemeClr val="bg1">
                  <a:lumMod val="50000"/>
                </a:schemeClr>
              </a:solidFill>
              <a:latin typeface="+mj-lt"/>
            </a:endParaRPr>
          </a:p>
        </p:txBody>
      </p:sp>
      <p:sp>
        <p:nvSpPr>
          <p:cNvPr id="17"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and </a:t>
            </a:r>
            <a:r>
              <a:rPr lang="es-ES_tradnl" sz="2400" b="1" baseline="30000" dirty="0" err="1" smtClean="0">
                <a:solidFill>
                  <a:schemeClr val="bg1"/>
                </a:solidFill>
                <a:latin typeface="+mj-lt"/>
              </a:rPr>
              <a:t>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9" name="2 Subtítulo"/>
          <p:cNvSpPr txBox="1">
            <a:spLocks/>
          </p:cNvSpPr>
          <p:nvPr/>
        </p:nvSpPr>
        <p:spPr>
          <a:xfrm>
            <a:off x="1619673" y="2492896"/>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Theoretical</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71600" y="2276872"/>
            <a:ext cx="7488832" cy="1231106"/>
          </a:xfrm>
          <a:prstGeom prst="rect">
            <a:avLst/>
          </a:prstGeom>
          <a:noFill/>
        </p:spPr>
        <p:txBody>
          <a:bodyPr wrap="square" rtlCol="0">
            <a:spAutoFit/>
          </a:bodyPr>
          <a:lstStyle/>
          <a:p>
            <a:pPr algn="just"/>
            <a:r>
              <a:rPr lang="en-US" sz="1400" dirty="0" smtClean="0">
                <a:latin typeface="+mj-lt"/>
              </a:rPr>
              <a:t>Another metabolic processes performed by plants throughout their lives is cellular respiration, which is performed in the mitochondria of plant cells to produce energy.</a:t>
            </a:r>
          </a:p>
          <a:p>
            <a:pPr algn="just"/>
            <a:r>
              <a:rPr lang="en-US" sz="1400" dirty="0" smtClean="0">
                <a:latin typeface="+mj-lt"/>
              </a:rPr>
              <a:t>During cellular respiration, organisms use organic compounds to produce ATP molecules, which are highly energetic and are transformed when the plant needs to use the energy stored in them.</a:t>
            </a:r>
          </a:p>
          <a:p>
            <a:endParaRPr lang="es-CL" dirty="0"/>
          </a:p>
        </p:txBody>
      </p:sp>
      <p:grpSp>
        <p:nvGrpSpPr>
          <p:cNvPr id="4" name="3 Grupo"/>
          <p:cNvGrpSpPr/>
          <p:nvPr/>
        </p:nvGrpSpPr>
        <p:grpSpPr>
          <a:xfrm>
            <a:off x="1835696" y="3429000"/>
            <a:ext cx="5400600" cy="3248507"/>
            <a:chOff x="1331640" y="637976"/>
            <a:chExt cx="7668344" cy="5848856"/>
          </a:xfrm>
        </p:grpSpPr>
        <p:pic>
          <p:nvPicPr>
            <p:cNvPr id="5" name="Picture 2"/>
            <p:cNvPicPr>
              <a:picLocks noChangeAspect="1" noChangeArrowheads="1"/>
            </p:cNvPicPr>
            <p:nvPr/>
          </p:nvPicPr>
          <p:blipFill>
            <a:blip r:embed="rId2" cstate="print"/>
            <a:srcRect/>
            <a:stretch>
              <a:fillRect/>
            </a:stretch>
          </p:blipFill>
          <p:spPr bwMode="auto">
            <a:xfrm>
              <a:off x="1619672" y="1268760"/>
              <a:ext cx="5848350" cy="4371975"/>
            </a:xfrm>
            <a:prstGeom prst="rect">
              <a:avLst/>
            </a:prstGeom>
            <a:noFill/>
            <a:ln w="9525">
              <a:noFill/>
              <a:miter lim="800000"/>
              <a:headEnd/>
              <a:tailEnd/>
            </a:ln>
          </p:spPr>
        </p:pic>
        <p:sp>
          <p:nvSpPr>
            <p:cNvPr id="6" name="5 Flecha curvada hacia abajo"/>
            <p:cNvSpPr/>
            <p:nvPr/>
          </p:nvSpPr>
          <p:spPr>
            <a:xfrm rot="18498584">
              <a:off x="2418022" y="1141963"/>
              <a:ext cx="1629910" cy="621936"/>
            </a:xfrm>
            <a:prstGeom prst="curved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7" name="6 Flecha curvada hacia abajo"/>
            <p:cNvSpPr/>
            <p:nvPr/>
          </p:nvSpPr>
          <p:spPr>
            <a:xfrm rot="2520840">
              <a:off x="5218748" y="1158232"/>
              <a:ext cx="1629910" cy="621936"/>
            </a:xfrm>
            <a:prstGeom prst="curved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8" name="7 Flecha curvada hacia abajo"/>
            <p:cNvSpPr/>
            <p:nvPr/>
          </p:nvSpPr>
          <p:spPr>
            <a:xfrm rot="7681903">
              <a:off x="4720101" y="4455590"/>
              <a:ext cx="1629910" cy="621936"/>
            </a:xfrm>
            <a:prstGeom prst="curved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9" name="8 Flecha curvada hacia abajo"/>
            <p:cNvSpPr/>
            <p:nvPr/>
          </p:nvSpPr>
          <p:spPr>
            <a:xfrm rot="14057368">
              <a:off x="1964946" y="4393314"/>
              <a:ext cx="1629910" cy="621936"/>
            </a:xfrm>
            <a:prstGeom prst="curved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0" name="9 CuadroTexto"/>
            <p:cNvSpPr txBox="1"/>
            <p:nvPr/>
          </p:nvSpPr>
          <p:spPr>
            <a:xfrm>
              <a:off x="3667696" y="4941167"/>
              <a:ext cx="1049653" cy="55414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s-CL" sz="1400" b="1" dirty="0" err="1" smtClean="0">
                  <a:solidFill>
                    <a:schemeClr val="tx1"/>
                  </a:solidFill>
                </a:rPr>
                <a:t>Oxygen</a:t>
              </a:r>
              <a:endParaRPr lang="es-CL" sz="1400" b="1" dirty="0" smtClean="0">
                <a:solidFill>
                  <a:schemeClr val="tx1"/>
                </a:solidFill>
              </a:endParaRPr>
            </a:p>
          </p:txBody>
        </p:sp>
        <p:sp>
          <p:nvSpPr>
            <p:cNvPr id="11" name="10 CuadroTexto"/>
            <p:cNvSpPr txBox="1"/>
            <p:nvPr/>
          </p:nvSpPr>
          <p:spPr>
            <a:xfrm>
              <a:off x="4089756" y="908720"/>
              <a:ext cx="1018329" cy="86471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s-CL" sz="1400" b="1" dirty="0" smtClean="0">
                  <a:solidFill>
                    <a:schemeClr val="tx1"/>
                  </a:solidFill>
                </a:rPr>
                <a:t>Carbon </a:t>
              </a:r>
            </a:p>
            <a:p>
              <a:pPr algn="ctr"/>
              <a:r>
                <a:rPr lang="es-CL" sz="1400" b="1" dirty="0" smtClean="0">
                  <a:solidFill>
                    <a:schemeClr val="tx1"/>
                  </a:solidFill>
                </a:rPr>
                <a:t>Dioxide</a:t>
              </a:r>
              <a:endParaRPr lang="es-CL" sz="1400" b="1" dirty="0">
                <a:solidFill>
                  <a:schemeClr val="tx1"/>
                </a:solidFill>
              </a:endParaRPr>
            </a:p>
          </p:txBody>
        </p:sp>
        <p:sp>
          <p:nvSpPr>
            <p:cNvPr id="12" name="11 CuadroTexto"/>
            <p:cNvSpPr txBox="1"/>
            <p:nvPr/>
          </p:nvSpPr>
          <p:spPr>
            <a:xfrm>
              <a:off x="1331640" y="5877274"/>
              <a:ext cx="2566727" cy="609558"/>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s-CL" sz="1600" dirty="0" smtClean="0"/>
                <a:t>Cellular respiration </a:t>
              </a:r>
              <a:endParaRPr lang="es-CL" sz="1600" dirty="0"/>
            </a:p>
          </p:txBody>
        </p:sp>
        <p:sp>
          <p:nvSpPr>
            <p:cNvPr id="13" name="12 CuadroTexto"/>
            <p:cNvSpPr txBox="1"/>
            <p:nvPr/>
          </p:nvSpPr>
          <p:spPr>
            <a:xfrm>
              <a:off x="5436096" y="5877273"/>
              <a:ext cx="1933666" cy="55952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s-CL" sz="1600" dirty="0" smtClean="0"/>
                <a:t>Photosynthesis</a:t>
              </a:r>
              <a:endParaRPr lang="es-CL" sz="1600" dirty="0"/>
            </a:p>
          </p:txBody>
        </p:sp>
        <p:sp>
          <p:nvSpPr>
            <p:cNvPr id="14" name="13 Sol"/>
            <p:cNvSpPr/>
            <p:nvPr/>
          </p:nvSpPr>
          <p:spPr>
            <a:xfrm>
              <a:off x="7884368" y="980728"/>
              <a:ext cx="1115616" cy="1296144"/>
            </a:xfrm>
            <a:prstGeom prst="su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5" name="19 Forma"/>
            <p:cNvCxnSpPr/>
            <p:nvPr/>
          </p:nvCxnSpPr>
          <p:spPr>
            <a:xfrm rot="10800000" flipV="1">
              <a:off x="6732240" y="2132856"/>
              <a:ext cx="1224136" cy="936104"/>
            </a:xfrm>
            <a:prstGeom prst="curvedConnector3">
              <a:avLst>
                <a:gd name="adj1" fmla="val 50000"/>
              </a:avLst>
            </a:prstGeom>
            <a:ln w="50800">
              <a:solidFill>
                <a:schemeClr val="accent6">
                  <a:lumMod val="75000"/>
                </a:schemeClr>
              </a:solidFill>
              <a:prstDash val="sysDot"/>
              <a:round/>
              <a:tailEnd type="stealth"/>
            </a:ln>
          </p:spPr>
          <p:style>
            <a:lnRef idx="1">
              <a:schemeClr val="accent1"/>
            </a:lnRef>
            <a:fillRef idx="0">
              <a:schemeClr val="accent1"/>
            </a:fillRef>
            <a:effectRef idx="0">
              <a:schemeClr val="accent1"/>
            </a:effectRef>
            <a:fontRef idx="minor">
              <a:schemeClr val="tx1"/>
            </a:fontRef>
          </p:style>
        </p:cxnSp>
        <p:cxnSp>
          <p:nvCxnSpPr>
            <p:cNvPr id="16" name="19 Forma"/>
            <p:cNvCxnSpPr/>
            <p:nvPr/>
          </p:nvCxnSpPr>
          <p:spPr>
            <a:xfrm rot="10800000" flipV="1">
              <a:off x="6588224" y="1916832"/>
              <a:ext cx="1224136" cy="936104"/>
            </a:xfrm>
            <a:prstGeom prst="curvedConnector3">
              <a:avLst>
                <a:gd name="adj1" fmla="val 50000"/>
              </a:avLst>
            </a:prstGeom>
            <a:ln w="50800">
              <a:solidFill>
                <a:schemeClr val="accent6">
                  <a:lumMod val="75000"/>
                </a:schemeClr>
              </a:solidFill>
              <a:prstDash val="sysDot"/>
              <a:round/>
              <a:tailEnd type="stealth"/>
            </a:ln>
          </p:spPr>
          <p:style>
            <a:lnRef idx="1">
              <a:schemeClr val="accent1"/>
            </a:lnRef>
            <a:fillRef idx="0">
              <a:schemeClr val="accent1"/>
            </a:fillRef>
            <a:effectRef idx="0">
              <a:schemeClr val="accent1"/>
            </a:effectRef>
            <a:fontRef idx="minor">
              <a:schemeClr val="tx1"/>
            </a:fontRef>
          </p:style>
        </p:cxnSp>
        <p:cxnSp>
          <p:nvCxnSpPr>
            <p:cNvPr id="17" name="19 Forma"/>
            <p:cNvCxnSpPr/>
            <p:nvPr/>
          </p:nvCxnSpPr>
          <p:spPr>
            <a:xfrm rot="10800000" flipV="1">
              <a:off x="6884640" y="2285256"/>
              <a:ext cx="1224136" cy="936104"/>
            </a:xfrm>
            <a:prstGeom prst="curvedConnector3">
              <a:avLst>
                <a:gd name="adj1" fmla="val 50000"/>
              </a:avLst>
            </a:prstGeom>
            <a:ln w="50800">
              <a:solidFill>
                <a:schemeClr val="accent6">
                  <a:lumMod val="75000"/>
                </a:schemeClr>
              </a:solidFill>
              <a:prstDash val="sysDot"/>
              <a:round/>
              <a:tailEnd type="stealth"/>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7799070" y="2564903"/>
              <a:ext cx="1022625" cy="86471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s-CL" sz="1400" b="1" dirty="0" smtClean="0">
                  <a:solidFill>
                    <a:schemeClr val="tx1"/>
                  </a:solidFill>
                </a:rPr>
                <a:t>Luminic</a:t>
              </a:r>
            </a:p>
            <a:p>
              <a:pPr algn="ctr"/>
              <a:r>
                <a:rPr lang="es-CL" sz="1400" b="1" dirty="0" smtClean="0">
                  <a:solidFill>
                    <a:schemeClr val="tx1"/>
                  </a:solidFill>
                </a:rPr>
                <a:t>Energy</a:t>
              </a:r>
              <a:endParaRPr lang="es-CL" sz="1400" b="1" dirty="0">
                <a:solidFill>
                  <a:schemeClr val="tx1"/>
                </a:solidFill>
              </a:endParaRPr>
            </a:p>
          </p:txBody>
        </p:sp>
      </p:grpSp>
      <p:sp>
        <p:nvSpPr>
          <p:cNvPr id="19" name="18 Rectángulo"/>
          <p:cNvSpPr/>
          <p:nvPr/>
        </p:nvSpPr>
        <p:spPr>
          <a:xfrm>
            <a:off x="5652120" y="1124744"/>
            <a:ext cx="2077043" cy="313932"/>
          </a:xfrm>
          <a:prstGeom prst="rect">
            <a:avLst/>
          </a:prstGeom>
        </p:spPr>
        <p:txBody>
          <a:bodyPr wrap="none">
            <a:spAutoFit/>
          </a:bodyPr>
          <a:lstStyle/>
          <a:p>
            <a:pPr marL="342900" indent="-342900">
              <a:lnSpc>
                <a:spcPct val="90000"/>
              </a:lnSpc>
              <a:spcBef>
                <a:spcPct val="20000"/>
              </a:spcBef>
            </a:pPr>
            <a:r>
              <a:rPr lang="es-MX" sz="1600" b="1" dirty="0" smtClean="0">
                <a:solidFill>
                  <a:schemeClr val="bg1"/>
                </a:solidFill>
                <a:latin typeface="Calibri" pitchFamily="34" charset="0"/>
              </a:rPr>
              <a:t> Do </a:t>
            </a:r>
            <a:r>
              <a:rPr lang="es-MX" sz="1600" b="1" dirty="0" err="1" smtClean="0">
                <a:solidFill>
                  <a:schemeClr val="bg1"/>
                </a:solidFill>
                <a:latin typeface="Calibri" pitchFamily="34" charset="0"/>
              </a:rPr>
              <a:t>seeds</a:t>
            </a:r>
            <a:r>
              <a:rPr lang="es-MX" sz="1600" b="1" dirty="0" smtClean="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20"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a:t>
            </a:r>
            <a:r>
              <a:rPr lang="en-US" sz="1000" dirty="0" smtClean="0">
                <a:solidFill>
                  <a:schemeClr val="bg1">
                    <a:lumMod val="50000"/>
                  </a:schemeClr>
                </a:solidFill>
              </a:rPr>
              <a:t>germination</a:t>
            </a:r>
            <a:endParaRPr lang="es-CL" sz="1000" dirty="0">
              <a:solidFill>
                <a:schemeClr val="bg1">
                  <a:lumMod val="50000"/>
                </a:schemeClr>
              </a:solidFill>
              <a:latin typeface="+mj-lt"/>
            </a:endParaRPr>
          </a:p>
        </p:txBody>
      </p:sp>
      <p:sp>
        <p:nvSpPr>
          <p:cNvPr id="21"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and </a:t>
            </a:r>
            <a:r>
              <a:rPr lang="es-ES_tradnl" sz="2400" b="1" baseline="30000" dirty="0" err="1" smtClean="0">
                <a:solidFill>
                  <a:schemeClr val="bg1"/>
                </a:solidFill>
                <a:latin typeface="+mj-lt"/>
              </a:rPr>
              <a:t>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6" name="11 CuadroTexto"/>
          <p:cNvSpPr txBox="1">
            <a:spLocks noChangeArrowheads="1"/>
          </p:cNvSpPr>
          <p:nvPr/>
        </p:nvSpPr>
        <p:spPr bwMode="auto">
          <a:xfrm>
            <a:off x="1619672" y="2564904"/>
            <a:ext cx="6337002" cy="2369880"/>
          </a:xfrm>
          <a:prstGeom prst="rect">
            <a:avLst/>
          </a:prstGeom>
          <a:noFill/>
          <a:ln w="9525">
            <a:noFill/>
            <a:miter lim="800000"/>
            <a:headEnd/>
            <a:tailEnd/>
          </a:ln>
        </p:spPr>
        <p:txBody>
          <a:bodyPr wrap="square">
            <a:spAutoFit/>
          </a:bodyPr>
          <a:lstStyle/>
          <a:p>
            <a:pPr algn="just"/>
            <a:r>
              <a:rPr lang="en-US" sz="1400" dirty="0" smtClean="0">
                <a:latin typeface="+mj-lt"/>
              </a:rPr>
              <a:t>The </a:t>
            </a:r>
            <a:r>
              <a:rPr lang="en-US" sz="1400" dirty="0">
                <a:latin typeface="+mj-lt"/>
              </a:rPr>
              <a:t>overall chemical equation for cellular respiration is:</a:t>
            </a:r>
          </a:p>
          <a:p>
            <a:pPr algn="just"/>
            <a:endParaRPr lang="en-US" sz="1400" dirty="0">
              <a:latin typeface="+mj-lt"/>
            </a:endParaRPr>
          </a:p>
          <a:p>
            <a:pPr algn="ctr"/>
            <a:r>
              <a:rPr lang="en-US" dirty="0" smtClean="0">
                <a:latin typeface="+mj-lt"/>
              </a:rPr>
              <a:t>C</a:t>
            </a:r>
            <a:r>
              <a:rPr lang="en-US" sz="1100" dirty="0" smtClean="0">
                <a:latin typeface="+mj-lt"/>
              </a:rPr>
              <a:t>6</a:t>
            </a:r>
            <a:r>
              <a:rPr lang="en-US" dirty="0" smtClean="0">
                <a:latin typeface="+mj-lt"/>
              </a:rPr>
              <a:t>H</a:t>
            </a:r>
            <a:r>
              <a:rPr lang="en-US" sz="1100" dirty="0" smtClean="0">
                <a:latin typeface="+mj-lt"/>
              </a:rPr>
              <a:t>12</a:t>
            </a:r>
            <a:r>
              <a:rPr lang="en-US" dirty="0" smtClean="0">
                <a:latin typeface="+mj-lt"/>
              </a:rPr>
              <a:t>O</a:t>
            </a:r>
            <a:r>
              <a:rPr lang="en-US" sz="1100" dirty="0" smtClean="0">
                <a:latin typeface="+mj-lt"/>
              </a:rPr>
              <a:t>6</a:t>
            </a:r>
            <a:r>
              <a:rPr lang="en-US" dirty="0" smtClean="0">
                <a:latin typeface="+mj-lt"/>
              </a:rPr>
              <a:t> + 6O</a:t>
            </a:r>
            <a:r>
              <a:rPr lang="en-US" sz="1100" dirty="0" smtClean="0">
                <a:latin typeface="+mj-lt"/>
              </a:rPr>
              <a:t>2</a:t>
            </a:r>
            <a:r>
              <a:rPr lang="en-US" dirty="0" smtClean="0">
                <a:latin typeface="+mj-lt"/>
              </a:rPr>
              <a:t>                   6H</a:t>
            </a:r>
            <a:r>
              <a:rPr lang="en-US" sz="1100" dirty="0" smtClean="0">
                <a:latin typeface="+mj-lt"/>
              </a:rPr>
              <a:t>2</a:t>
            </a:r>
            <a:r>
              <a:rPr lang="en-US" dirty="0" smtClean="0">
                <a:latin typeface="+mj-lt"/>
              </a:rPr>
              <a:t>O + 6CO</a:t>
            </a:r>
            <a:r>
              <a:rPr lang="en-US" sz="1100" dirty="0" smtClean="0">
                <a:latin typeface="+mj-lt"/>
              </a:rPr>
              <a:t>2</a:t>
            </a:r>
            <a:r>
              <a:rPr lang="en-US" dirty="0" smtClean="0">
                <a:latin typeface="+mj-lt"/>
              </a:rPr>
              <a:t> + 38ATP</a:t>
            </a:r>
          </a:p>
          <a:p>
            <a:pPr algn="ctr"/>
            <a:endParaRPr lang="en-US" dirty="0">
              <a:latin typeface="+mj-lt"/>
            </a:endParaRPr>
          </a:p>
          <a:p>
            <a:pPr algn="just"/>
            <a:r>
              <a:rPr lang="en-US" sz="1400" dirty="0">
                <a:latin typeface="+mj-lt"/>
              </a:rPr>
              <a:t>According to the equation above, </a:t>
            </a:r>
            <a:r>
              <a:rPr lang="en-US" sz="1400" dirty="0" smtClean="0">
                <a:latin typeface="+mj-lt"/>
              </a:rPr>
              <a:t>during cell </a:t>
            </a:r>
            <a:r>
              <a:rPr lang="en-US" sz="1400" dirty="0">
                <a:latin typeface="+mj-lt"/>
              </a:rPr>
              <a:t>respiration </a:t>
            </a:r>
            <a:r>
              <a:rPr lang="en-US" sz="1400" dirty="0" smtClean="0">
                <a:latin typeface="+mj-lt"/>
              </a:rPr>
              <a:t>the organisms use one </a:t>
            </a:r>
            <a:r>
              <a:rPr lang="en-US" sz="1400" dirty="0">
                <a:latin typeface="+mj-lt"/>
              </a:rPr>
              <a:t>carbohydrate molecule (</a:t>
            </a:r>
            <a:r>
              <a:rPr lang="en-US" sz="1400" dirty="0" smtClean="0">
                <a:latin typeface="+mj-lt"/>
              </a:rPr>
              <a:t>C</a:t>
            </a:r>
            <a:r>
              <a:rPr lang="en-US" sz="1050" dirty="0" smtClean="0">
                <a:latin typeface="+mj-lt"/>
              </a:rPr>
              <a:t>6</a:t>
            </a:r>
            <a:r>
              <a:rPr lang="en-US" sz="1400" dirty="0" smtClean="0">
                <a:latin typeface="+mj-lt"/>
              </a:rPr>
              <a:t>H</a:t>
            </a:r>
            <a:r>
              <a:rPr lang="en-US" sz="1050" dirty="0" smtClean="0">
                <a:latin typeface="+mj-lt"/>
              </a:rPr>
              <a:t>12</a:t>
            </a:r>
            <a:r>
              <a:rPr lang="en-US" sz="1400" dirty="0" smtClean="0">
                <a:latin typeface="+mj-lt"/>
              </a:rPr>
              <a:t>O</a:t>
            </a:r>
            <a:r>
              <a:rPr lang="en-US" sz="1050" dirty="0" smtClean="0">
                <a:latin typeface="+mj-lt"/>
              </a:rPr>
              <a:t>6</a:t>
            </a:r>
            <a:r>
              <a:rPr lang="en-US" sz="1400" dirty="0" smtClean="0">
                <a:latin typeface="+mj-lt"/>
              </a:rPr>
              <a:t>) (which </a:t>
            </a:r>
            <a:r>
              <a:rPr lang="en-US" sz="1400" dirty="0">
                <a:latin typeface="+mj-lt"/>
              </a:rPr>
              <a:t>in the case of plants may have been produced during </a:t>
            </a:r>
            <a:r>
              <a:rPr lang="en-US" sz="1400" dirty="0" smtClean="0">
                <a:latin typeface="+mj-lt"/>
              </a:rPr>
              <a:t>photosynthesis) and </a:t>
            </a:r>
            <a:r>
              <a:rPr lang="en-US" sz="1400" dirty="0">
                <a:latin typeface="+mj-lt"/>
              </a:rPr>
              <a:t>six </a:t>
            </a:r>
            <a:r>
              <a:rPr lang="en-US" sz="1400" dirty="0" smtClean="0">
                <a:latin typeface="+mj-lt"/>
              </a:rPr>
              <a:t>oxygen molecules (6O</a:t>
            </a:r>
            <a:r>
              <a:rPr lang="en-US" sz="1050" dirty="0" smtClean="0">
                <a:latin typeface="+mj-lt"/>
              </a:rPr>
              <a:t>2</a:t>
            </a:r>
            <a:r>
              <a:rPr lang="en-US" sz="1400" dirty="0" smtClean="0">
                <a:latin typeface="+mj-lt"/>
              </a:rPr>
              <a:t>) to </a:t>
            </a:r>
            <a:r>
              <a:rPr lang="en-US" sz="1400" dirty="0">
                <a:latin typeface="+mj-lt"/>
              </a:rPr>
              <a:t>produce six water molecules </a:t>
            </a:r>
            <a:r>
              <a:rPr lang="en-US" sz="1400" dirty="0" smtClean="0">
                <a:latin typeface="+mj-lt"/>
              </a:rPr>
              <a:t>(6H</a:t>
            </a:r>
            <a:r>
              <a:rPr lang="en-US" sz="1050" dirty="0" smtClean="0">
                <a:latin typeface="+mj-lt"/>
              </a:rPr>
              <a:t>2</a:t>
            </a:r>
            <a:r>
              <a:rPr lang="en-US" sz="1400" dirty="0" smtClean="0">
                <a:latin typeface="+mj-lt"/>
              </a:rPr>
              <a:t>O), 38 adenosine </a:t>
            </a:r>
            <a:r>
              <a:rPr lang="en-US" sz="1400" dirty="0" err="1" smtClean="0">
                <a:latin typeface="+mj-lt"/>
              </a:rPr>
              <a:t>triphosphate</a:t>
            </a:r>
            <a:r>
              <a:rPr lang="en-US" sz="1400" dirty="0" smtClean="0">
                <a:latin typeface="+mj-lt"/>
              </a:rPr>
              <a:t> molecules (38ATP) and </a:t>
            </a:r>
            <a:r>
              <a:rPr lang="en-US" sz="1400" dirty="0">
                <a:latin typeface="+mj-lt"/>
              </a:rPr>
              <a:t>six </a:t>
            </a:r>
            <a:r>
              <a:rPr lang="en-US" sz="1400" dirty="0" smtClean="0">
                <a:latin typeface="+mj-lt"/>
              </a:rPr>
              <a:t>carbon </a:t>
            </a:r>
            <a:r>
              <a:rPr lang="en-US" sz="1400" dirty="0">
                <a:latin typeface="+mj-lt"/>
              </a:rPr>
              <a:t>dioxide </a:t>
            </a:r>
            <a:r>
              <a:rPr lang="en-US" sz="1400" dirty="0" smtClean="0">
                <a:latin typeface="+mj-lt"/>
              </a:rPr>
              <a:t>molecules (6CO</a:t>
            </a:r>
            <a:r>
              <a:rPr lang="en-US" sz="1050" dirty="0" smtClean="0">
                <a:latin typeface="+mj-lt"/>
              </a:rPr>
              <a:t>2</a:t>
            </a:r>
            <a:r>
              <a:rPr lang="en-US" sz="1400" dirty="0" smtClean="0">
                <a:latin typeface="+mj-lt"/>
              </a:rPr>
              <a:t>). The </a:t>
            </a:r>
            <a:r>
              <a:rPr lang="en-US" sz="1400" dirty="0">
                <a:latin typeface="+mj-lt"/>
              </a:rPr>
              <a:t>carbon dioxide produced during cellular respiration is released by plants into the atmosphere.</a:t>
            </a:r>
          </a:p>
        </p:txBody>
      </p:sp>
      <p:sp>
        <p:nvSpPr>
          <p:cNvPr id="35869"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35870"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35871"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35872"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58" name="2 Subtítulo"/>
          <p:cNvSpPr txBox="1">
            <a:spLocks/>
          </p:cNvSpPr>
          <p:nvPr/>
        </p:nvSpPr>
        <p:spPr bwMode="auto">
          <a:xfrm>
            <a:off x="5508625"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cxnSp>
        <p:nvCxnSpPr>
          <p:cNvPr id="159" name="158 Conector recto de flecha"/>
          <p:cNvCxnSpPr/>
          <p:nvPr/>
        </p:nvCxnSpPr>
        <p:spPr>
          <a:xfrm>
            <a:off x="3995936" y="3140968"/>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3"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a:t>
            </a:r>
            <a:r>
              <a:rPr lang="en-US" sz="1000" dirty="0" smtClean="0">
                <a:solidFill>
                  <a:schemeClr val="bg1">
                    <a:lumMod val="50000"/>
                  </a:schemeClr>
                </a:solidFill>
              </a:rPr>
              <a:t>germination</a:t>
            </a:r>
            <a:endParaRPr lang="es-CL" sz="1000" dirty="0">
              <a:solidFill>
                <a:schemeClr val="bg1">
                  <a:lumMod val="50000"/>
                </a:schemeClr>
              </a:solidFill>
              <a:latin typeface="+mj-lt"/>
            </a:endParaRPr>
          </a:p>
        </p:txBody>
      </p:sp>
      <p:sp>
        <p:nvSpPr>
          <p:cNvPr id="14"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and </a:t>
            </a:r>
            <a:r>
              <a:rPr lang="es-ES_tradnl" sz="2400" b="1" baseline="30000" dirty="0" err="1" smtClean="0">
                <a:solidFill>
                  <a:schemeClr val="bg1"/>
                </a:solidFill>
                <a:latin typeface="+mj-lt"/>
              </a:rPr>
              <a:t>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13 CuadroTexto"/>
          <p:cNvSpPr txBox="1">
            <a:spLocks noChangeArrowheads="1"/>
          </p:cNvSpPr>
          <p:nvPr/>
        </p:nvSpPr>
        <p:spPr bwMode="auto">
          <a:xfrm>
            <a:off x="1547664" y="2700209"/>
            <a:ext cx="6192838" cy="584775"/>
          </a:xfrm>
          <a:prstGeom prst="rect">
            <a:avLst/>
          </a:prstGeom>
          <a:noFill/>
          <a:ln w="9525">
            <a:noFill/>
            <a:miter lim="800000"/>
            <a:headEnd/>
            <a:tailEnd/>
          </a:ln>
        </p:spPr>
        <p:txBody>
          <a:bodyPr>
            <a:spAutoFit/>
          </a:bodyPr>
          <a:lstStyle/>
          <a:p>
            <a:pPr algn="just"/>
            <a:r>
              <a:rPr lang="en-US" sz="2400" b="1" baseline="30000" dirty="0">
                <a:solidFill>
                  <a:srgbClr val="45B491"/>
                </a:solidFill>
                <a:latin typeface="Calibri" pitchFamily="34" charset="0"/>
              </a:rPr>
              <a:t>Now students are encouraged to raise a hypothesis which must be tested with an </a:t>
            </a:r>
            <a:r>
              <a:rPr lang="en-US" sz="2400" b="1" baseline="30000" dirty="0" smtClean="0">
                <a:solidFill>
                  <a:srgbClr val="45B491"/>
                </a:solidFill>
                <a:latin typeface="Calibri" pitchFamily="34" charset="0"/>
              </a:rPr>
              <a:t>experiment.</a:t>
            </a:r>
            <a:endParaRPr lang="en-US" sz="2400" b="1" baseline="30000" dirty="0">
              <a:solidFill>
                <a:srgbClr val="45B491"/>
              </a:solidFill>
              <a:latin typeface="Calibri" pitchFamily="34" charset="0"/>
            </a:endParaRPr>
          </a:p>
        </p:txBody>
      </p:sp>
      <p:pic>
        <p:nvPicPr>
          <p:cNvPr id="36868" name="14 Imagen"/>
          <p:cNvPicPr>
            <a:picLocks noChangeAspect="1"/>
          </p:cNvPicPr>
          <p:nvPr/>
        </p:nvPicPr>
        <p:blipFill>
          <a:blip r:embed="rId2" cstate="print"/>
          <a:srcRect/>
          <a:stretch>
            <a:fillRect/>
          </a:stretch>
        </p:blipFill>
        <p:spPr bwMode="auto">
          <a:xfrm>
            <a:off x="1473945" y="3714874"/>
            <a:ext cx="6267450" cy="866254"/>
          </a:xfrm>
          <a:prstGeom prst="rect">
            <a:avLst/>
          </a:prstGeom>
          <a:noFill/>
          <a:ln w="9525">
            <a:noFill/>
            <a:miter lim="800000"/>
            <a:headEnd/>
            <a:tailEnd/>
          </a:ln>
        </p:spPr>
      </p:pic>
      <p:pic>
        <p:nvPicPr>
          <p:cNvPr id="36869" name="15 Imagen"/>
          <p:cNvPicPr>
            <a:picLocks noChangeAspect="1"/>
          </p:cNvPicPr>
          <p:nvPr/>
        </p:nvPicPr>
        <p:blipFill>
          <a:blip r:embed="rId3" cstate="print"/>
          <a:srcRect/>
          <a:stretch>
            <a:fillRect/>
          </a:stretch>
        </p:blipFill>
        <p:spPr bwMode="auto">
          <a:xfrm>
            <a:off x="1259632" y="3573587"/>
            <a:ext cx="428625" cy="438150"/>
          </a:xfrm>
          <a:prstGeom prst="rect">
            <a:avLst/>
          </a:prstGeom>
          <a:noFill/>
          <a:ln w="9525">
            <a:noFill/>
            <a:miter lim="800000"/>
            <a:headEnd/>
            <a:tailEnd/>
          </a:ln>
        </p:spPr>
      </p:pic>
      <p:sp>
        <p:nvSpPr>
          <p:cNvPr id="11" name="2 Subtítulo"/>
          <p:cNvSpPr txBox="1">
            <a:spLocks/>
          </p:cNvSpPr>
          <p:nvPr/>
        </p:nvSpPr>
        <p:spPr bwMode="auto">
          <a:xfrm>
            <a:off x="5508104"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14" name="13 Rectángulo redondeado"/>
          <p:cNvSpPr/>
          <p:nvPr/>
        </p:nvSpPr>
        <p:spPr>
          <a:xfrm>
            <a:off x="1470918" y="2563813"/>
            <a:ext cx="6267450" cy="647700"/>
          </a:xfrm>
          <a:prstGeom prst="roundRect">
            <a:avLst/>
          </a:prstGeom>
          <a:noFill/>
          <a:ln w="12700">
            <a:solidFill>
              <a:srgbClr val="45B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5" name="16 CuadroTexto"/>
          <p:cNvSpPr txBox="1">
            <a:spLocks noChangeArrowheads="1"/>
          </p:cNvSpPr>
          <p:nvPr/>
        </p:nvSpPr>
        <p:spPr bwMode="auto">
          <a:xfrm>
            <a:off x="1619995" y="3770437"/>
            <a:ext cx="6048349" cy="738664"/>
          </a:xfrm>
          <a:prstGeom prst="rect">
            <a:avLst/>
          </a:prstGeom>
          <a:noFill/>
          <a:ln w="9525">
            <a:noFill/>
            <a:miter lim="800000"/>
            <a:headEnd/>
            <a:tailEnd/>
          </a:ln>
        </p:spPr>
        <p:txBody>
          <a:bodyPr wrap="square">
            <a:spAutoFit/>
          </a:bodyPr>
          <a:lstStyle/>
          <a:p>
            <a:pPr algn="just"/>
            <a:r>
              <a:rPr lang="en-US" sz="1400" dirty="0">
                <a:latin typeface="+mn-lt"/>
              </a:rPr>
              <a:t>If the amount of CO</a:t>
            </a:r>
            <a:r>
              <a:rPr lang="en-US" sz="1050" dirty="0">
                <a:latin typeface="+mn-lt"/>
              </a:rPr>
              <a:t>2</a:t>
            </a:r>
            <a:r>
              <a:rPr lang="en-US" sz="1400" dirty="0">
                <a:latin typeface="+mn-lt"/>
              </a:rPr>
              <a:t> produced or absorbed by </a:t>
            </a:r>
            <a:r>
              <a:rPr lang="en-US" sz="1400" dirty="0" smtClean="0">
                <a:latin typeface="+mn-lt"/>
              </a:rPr>
              <a:t>a seed in a status of </a:t>
            </a:r>
            <a:r>
              <a:rPr lang="en-US" sz="1400" dirty="0">
                <a:latin typeface="+mn-lt"/>
              </a:rPr>
              <a:t>dormancy and germination </a:t>
            </a:r>
            <a:r>
              <a:rPr lang="en-US" sz="1400" dirty="0" smtClean="0">
                <a:latin typeface="+mn-lt"/>
              </a:rPr>
              <a:t>was </a:t>
            </a:r>
            <a:r>
              <a:rPr lang="en-US" sz="1400" dirty="0">
                <a:latin typeface="+mn-lt"/>
              </a:rPr>
              <a:t>compared, what differences or similarities do you expect to find between them?</a:t>
            </a:r>
            <a:endParaRPr lang="es-CL" sz="1400" dirty="0">
              <a:latin typeface="+mn-lt"/>
            </a:endParaRPr>
          </a:p>
        </p:txBody>
      </p:sp>
      <p:sp>
        <p:nvSpPr>
          <p:cNvPr id="12"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7"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endParaRPr lang="es-CL" sz="1000" dirty="0">
              <a:solidFill>
                <a:schemeClr val="bg1">
                  <a:lumMod val="50000"/>
                </a:schemeClr>
              </a:solidFill>
              <a:latin typeface="+mj-lt"/>
            </a:endParaRPr>
          </a:p>
        </p:txBody>
      </p:sp>
      <p:sp>
        <p:nvSpPr>
          <p:cNvPr id="18"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and </a:t>
            </a:r>
            <a:r>
              <a:rPr lang="es-ES_tradnl" sz="2400" b="1" baseline="30000" dirty="0" err="1" smtClean="0">
                <a:solidFill>
                  <a:schemeClr val="bg1"/>
                </a:solidFill>
                <a:latin typeface="+mj-lt"/>
              </a:rPr>
              <a:t>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63" y="2617788"/>
            <a:ext cx="7345362" cy="1387475"/>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37892" name="9 CuadroTexto"/>
          <p:cNvSpPr txBox="1">
            <a:spLocks noChangeArrowheads="1"/>
          </p:cNvSpPr>
          <p:nvPr/>
        </p:nvSpPr>
        <p:spPr bwMode="auto">
          <a:xfrm>
            <a:off x="1260475" y="2896026"/>
            <a:ext cx="6983413" cy="830997"/>
          </a:xfrm>
          <a:prstGeom prst="rect">
            <a:avLst/>
          </a:prstGeom>
          <a:noFill/>
          <a:ln w="9525">
            <a:noFill/>
            <a:miter lim="800000"/>
            <a:headEnd/>
            <a:tailEnd/>
          </a:ln>
        </p:spPr>
        <p:txBody>
          <a:bodyPr>
            <a:spAutoFit/>
          </a:bodyPr>
          <a:lstStyle/>
          <a:p>
            <a:pPr algn="just"/>
            <a:r>
              <a:rPr lang="en-US" sz="1600" dirty="0">
                <a:latin typeface="+mn-lt"/>
              </a:rPr>
              <a:t>Students will </a:t>
            </a:r>
            <a:r>
              <a:rPr lang="en-US" sz="1600" dirty="0" smtClean="0">
                <a:latin typeface="+mn-lt"/>
              </a:rPr>
              <a:t>measure </a:t>
            </a:r>
            <a:r>
              <a:rPr lang="en-US" sz="1600" dirty="0">
                <a:latin typeface="+mn-lt"/>
              </a:rPr>
              <a:t>the concentration of CO</a:t>
            </a:r>
            <a:r>
              <a:rPr lang="en-US" sz="1100" dirty="0">
                <a:latin typeface="+mn-lt"/>
              </a:rPr>
              <a:t>2</a:t>
            </a:r>
            <a:r>
              <a:rPr lang="en-US" sz="1600" dirty="0">
                <a:latin typeface="+mn-lt"/>
              </a:rPr>
              <a:t> in a bowl </a:t>
            </a:r>
            <a:r>
              <a:rPr lang="en-US" sz="1600" dirty="0" smtClean="0">
                <a:latin typeface="+mn-lt"/>
              </a:rPr>
              <a:t>where seeds are in a state of dormancy </a:t>
            </a:r>
            <a:r>
              <a:rPr lang="en-US" sz="1600" dirty="0">
                <a:latin typeface="+mn-lt"/>
              </a:rPr>
              <a:t>and then </a:t>
            </a:r>
            <a:r>
              <a:rPr lang="en-US" sz="1600" dirty="0" smtClean="0">
                <a:latin typeface="+mn-lt"/>
              </a:rPr>
              <a:t>a state </a:t>
            </a:r>
            <a:r>
              <a:rPr lang="en-US" sz="1600" dirty="0">
                <a:latin typeface="+mn-lt"/>
              </a:rPr>
              <a:t>of seed germination using </a:t>
            </a:r>
            <a:r>
              <a:rPr lang="en-US" sz="1600" dirty="0" smtClean="0">
                <a:latin typeface="+mn-lt"/>
              </a:rPr>
              <a:t>the Labdisc </a:t>
            </a:r>
            <a:r>
              <a:rPr lang="en-US" sz="1600" dirty="0">
                <a:latin typeface="+mn-lt"/>
              </a:rPr>
              <a:t>carbon dioxide </a:t>
            </a:r>
            <a:r>
              <a:rPr lang="en-US" sz="1600" dirty="0" smtClean="0">
                <a:latin typeface="+mn-lt"/>
              </a:rPr>
              <a:t>sensor</a:t>
            </a:r>
            <a:r>
              <a:rPr lang="en-US" sz="1600" dirty="0">
                <a:latin typeface="+mn-lt"/>
              </a:rPr>
              <a:t>.</a:t>
            </a:r>
            <a:endParaRPr lang="es-CL" sz="1600" dirty="0">
              <a:latin typeface="+mn-lt"/>
            </a:endParaRPr>
          </a:p>
        </p:txBody>
      </p:sp>
      <p:sp>
        <p:nvSpPr>
          <p:cNvPr id="7" name="2 Subtítulo"/>
          <p:cNvSpPr txBox="1">
            <a:spLocks/>
          </p:cNvSpPr>
          <p:nvPr/>
        </p:nvSpPr>
        <p:spPr bwMode="auto">
          <a:xfrm>
            <a:off x="5508104"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8"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r>
              <a:rPr lang="es-MX" sz="1600" b="1" dirty="0">
                <a:solidFill>
                  <a:schemeClr val="bg1"/>
                </a:solidFill>
                <a:latin typeface="Calibri" pitchFamily="34" charset="0"/>
              </a:rPr>
              <a:t>Do </a:t>
            </a:r>
            <a:r>
              <a:rPr lang="es-MX" sz="1600" b="1" dirty="0" err="1">
                <a:solidFill>
                  <a:schemeClr val="bg1"/>
                </a:solidFill>
                <a:latin typeface="Calibri" pitchFamily="34" charset="0"/>
              </a:rPr>
              <a:t>seeds</a:t>
            </a:r>
            <a:r>
              <a:rPr lang="es-MX" sz="1600" b="1" dirty="0">
                <a:solidFill>
                  <a:schemeClr val="bg1"/>
                </a:solidFill>
                <a:latin typeface="Calibri" pitchFamily="34" charset="0"/>
              </a:rPr>
              <a:t> </a:t>
            </a:r>
            <a:r>
              <a:rPr lang="es-MX" sz="1600" b="1" dirty="0" err="1" smtClean="0">
                <a:solidFill>
                  <a:schemeClr val="bg1"/>
                </a:solidFill>
                <a:latin typeface="Calibri" pitchFamily="34" charset="0"/>
              </a:rPr>
              <a:t>metabolize</a:t>
            </a:r>
            <a:r>
              <a:rPr lang="es-MX" sz="1600" b="1" dirty="0" smtClean="0">
                <a:solidFill>
                  <a:schemeClr val="bg1"/>
                </a:solidFill>
                <a:latin typeface="Calibri" pitchFamily="34" charset="0"/>
              </a:rPr>
              <a:t>?</a:t>
            </a:r>
            <a:endParaRPr lang="es-ES_tradnl" sz="1600" baseline="30000" dirty="0">
              <a:solidFill>
                <a:schemeClr val="bg1"/>
              </a:solidFill>
              <a:latin typeface="Frutiger 55 Roman"/>
            </a:endParaRPr>
          </a:p>
        </p:txBody>
      </p:sp>
      <p:sp>
        <p:nvSpPr>
          <p:cNvPr id="12" name="7 CuadroTexto"/>
          <p:cNvSpPr txBox="1">
            <a:spLocks noChangeArrowheads="1"/>
          </p:cNvSpPr>
          <p:nvPr/>
        </p:nvSpPr>
        <p:spPr bwMode="auto">
          <a:xfrm>
            <a:off x="5699426" y="1412776"/>
            <a:ext cx="3337070" cy="400110"/>
          </a:xfrm>
          <a:prstGeom prst="rect">
            <a:avLst/>
          </a:prstGeom>
          <a:noFill/>
          <a:ln w="9525">
            <a:noFill/>
            <a:miter lim="800000"/>
            <a:headEnd/>
            <a:tailEnd/>
          </a:ln>
        </p:spPr>
        <p:txBody>
          <a:bodyPr wrap="square" anchor="b">
            <a:spAutoFit/>
          </a:bodyPr>
          <a:lstStyle/>
          <a:p>
            <a:r>
              <a:rPr lang="en-US" sz="1000" dirty="0" smtClean="0">
                <a:solidFill>
                  <a:schemeClr val="bg1">
                    <a:lumMod val="50000"/>
                  </a:schemeClr>
                </a:solidFill>
              </a:rPr>
              <a:t>Measuring carbon dioxide production in seeds, before and during germination</a:t>
            </a:r>
            <a:endParaRPr lang="es-CL" sz="1000" dirty="0">
              <a:solidFill>
                <a:schemeClr val="bg1">
                  <a:lumMod val="50000"/>
                </a:schemeClr>
              </a:solidFill>
              <a:latin typeface="+mj-lt"/>
            </a:endParaRPr>
          </a:p>
        </p:txBody>
      </p:sp>
      <p:sp>
        <p:nvSpPr>
          <p:cNvPr id="13"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Activity</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description</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6598</TotalTime>
  <Words>1740</Words>
  <Application>Microsoft Office PowerPoint</Application>
  <PresentationFormat>On-screen Show (4:3)</PresentationFormat>
  <Paragraphs>148</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288</cp:revision>
  <dcterms:created xsi:type="dcterms:W3CDTF">2012-09-11T15:34:37Z</dcterms:created>
  <dcterms:modified xsi:type="dcterms:W3CDTF">2014-03-30T18:37:29Z</dcterms:modified>
</cp:coreProperties>
</file>